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Canva Sans" panose="020B0604020202020204" charset="0"/>
      <p:regular r:id="rId16"/>
    </p:embeddedFont>
    <p:embeddedFont>
      <p:font typeface="Canva Sans Bold" panose="020B0604020202020204" charset="0"/>
      <p:regular r:id="rId17"/>
    </p:embeddedFont>
    <p:embeddedFont>
      <p:font typeface="Canva Sans Italics" panose="020B0604020202020204" charset="0"/>
      <p:regular r:id="rId18"/>
    </p:embeddedFont>
    <p:embeddedFont>
      <p:font typeface="Garet" panose="020B0604020202020204" charset="0"/>
      <p:regular r:id="rId19"/>
    </p:embeddedFont>
    <p:embeddedFont>
      <p:font typeface="Garet Bold" panose="020B0604020202020204" charset="0"/>
      <p:regular r:id="rId20"/>
    </p:embeddedFont>
    <p:embeddedFont>
      <p:font typeface="Garet Ultra-Bold" panose="020B0604020202020204" charset="0"/>
      <p:regular r:id="rId21"/>
    </p:embeddedFont>
    <p:embeddedFont>
      <p:font typeface="TT Autonomous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1.sv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8.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8.png"/><Relationship Id="rId10" Type="http://schemas.openxmlformats.org/officeDocument/2006/relationships/image" Target="../media/image13.jpeg"/><Relationship Id="rId4" Type="http://schemas.openxmlformats.org/officeDocument/2006/relationships/image" Target="../media/image7.jpeg"/><Relationship Id="rId9" Type="http://schemas.openxmlformats.org/officeDocument/2006/relationships/image" Target="../media/image12.jpeg"/></Relationships>
</file>

<file path=ppt/slides/_rels/slide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oleObject" Target="../embeddings/oleObject1.bin"/><Relationship Id="rId5" Type="http://schemas.openxmlformats.org/officeDocument/2006/relationships/image" Target="../media/image21.sv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1.sv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1.sv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1E2E"/>
        </a:solidFill>
        <a:effectLst/>
      </p:bgPr>
    </p:bg>
    <p:spTree>
      <p:nvGrpSpPr>
        <p:cNvPr id="1" name=""/>
        <p:cNvGrpSpPr/>
        <p:nvPr/>
      </p:nvGrpSpPr>
      <p:grpSpPr>
        <a:xfrm>
          <a:off x="0" y="0"/>
          <a:ext cx="0" cy="0"/>
          <a:chOff x="0" y="0"/>
          <a:chExt cx="0" cy="0"/>
        </a:xfrm>
      </p:grpSpPr>
      <p:grpSp>
        <p:nvGrpSpPr>
          <p:cNvPr id="2" name="Group 2"/>
          <p:cNvGrpSpPr/>
          <p:nvPr/>
        </p:nvGrpSpPr>
        <p:grpSpPr>
          <a:xfrm>
            <a:off x="2349602" y="1413232"/>
            <a:ext cx="14205194" cy="6778593"/>
            <a:chOff x="0" y="0"/>
            <a:chExt cx="18940258" cy="9038124"/>
          </a:xfrm>
        </p:grpSpPr>
        <p:sp>
          <p:nvSpPr>
            <p:cNvPr id="3" name="Freeform 3"/>
            <p:cNvSpPr/>
            <p:nvPr/>
          </p:nvSpPr>
          <p:spPr>
            <a:xfrm>
              <a:off x="0" y="0"/>
              <a:ext cx="6085338" cy="6601452"/>
            </a:xfrm>
            <a:custGeom>
              <a:avLst/>
              <a:gdLst/>
              <a:ahLst/>
              <a:cxnLst/>
              <a:rect l="l" t="t" r="r" b="b"/>
              <a:pathLst>
                <a:path w="6085338" h="6601452">
                  <a:moveTo>
                    <a:pt x="0" y="0"/>
                  </a:moveTo>
                  <a:lnTo>
                    <a:pt x="6085338" y="0"/>
                  </a:lnTo>
                  <a:lnTo>
                    <a:pt x="6085338" y="6601452"/>
                  </a:lnTo>
                  <a:lnTo>
                    <a:pt x="0" y="66014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flipV="1">
              <a:off x="10148978" y="2436672"/>
              <a:ext cx="8791280" cy="6601452"/>
            </a:xfrm>
            <a:custGeom>
              <a:avLst/>
              <a:gdLst/>
              <a:ahLst/>
              <a:cxnLst/>
              <a:rect l="l" t="t" r="r" b="b"/>
              <a:pathLst>
                <a:path w="8791280" h="6601452">
                  <a:moveTo>
                    <a:pt x="0" y="6601452"/>
                  </a:moveTo>
                  <a:lnTo>
                    <a:pt x="8791280" y="6601452"/>
                  </a:lnTo>
                  <a:lnTo>
                    <a:pt x="8791280" y="0"/>
                  </a:lnTo>
                  <a:lnTo>
                    <a:pt x="0" y="0"/>
                  </a:lnTo>
                  <a:lnTo>
                    <a:pt x="0" y="6601452"/>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838542" y="2237207"/>
              <a:ext cx="15263173" cy="3662553"/>
            </a:xfrm>
            <a:prstGeom prst="rect">
              <a:avLst/>
            </a:prstGeom>
          </p:spPr>
          <p:txBody>
            <a:bodyPr lIns="0" tIns="0" rIns="0" bIns="0" rtlCol="0" anchor="t">
              <a:spAutoFit/>
            </a:bodyPr>
            <a:lstStyle/>
            <a:p>
              <a:pPr algn="ctr">
                <a:lnSpc>
                  <a:spcPts val="9771"/>
                </a:lnSpc>
              </a:pPr>
              <a:r>
                <a:rPr lang="en-US" sz="12213" b="1">
                  <a:solidFill>
                    <a:srgbClr val="FFFFFF"/>
                  </a:solidFill>
                  <a:latin typeface="TT Autonomous Bold"/>
                  <a:ea typeface="TT Autonomous Bold"/>
                  <a:cs typeface="TT Autonomous Bold"/>
                  <a:sym typeface="TT Autonomous Bold"/>
                </a:rPr>
                <a:t>APP ANALYSIS</a:t>
              </a:r>
            </a:p>
          </p:txBody>
        </p:sp>
      </p:gr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121B"/>
        </a:solidFill>
        <a:effectLst/>
      </p:bgPr>
    </p:bg>
    <p:spTree>
      <p:nvGrpSpPr>
        <p:cNvPr id="1" name=""/>
        <p:cNvGrpSpPr/>
        <p:nvPr/>
      </p:nvGrpSpPr>
      <p:grpSpPr>
        <a:xfrm>
          <a:off x="0" y="0"/>
          <a:ext cx="0" cy="0"/>
          <a:chOff x="0" y="0"/>
          <a:chExt cx="0" cy="0"/>
        </a:xfrm>
      </p:grpSpPr>
      <p:sp>
        <p:nvSpPr>
          <p:cNvPr id="2" name="Freeform 2"/>
          <p:cNvSpPr/>
          <p:nvPr/>
        </p:nvSpPr>
        <p:spPr>
          <a:xfrm flipV="1">
            <a:off x="-3111598" y="4914258"/>
            <a:ext cx="10922401" cy="6732171"/>
          </a:xfrm>
          <a:custGeom>
            <a:avLst/>
            <a:gdLst/>
            <a:ahLst/>
            <a:cxnLst/>
            <a:rect l="l" t="t" r="r" b="b"/>
            <a:pathLst>
              <a:path w="10922401" h="6732171">
                <a:moveTo>
                  <a:pt x="0" y="6732170"/>
                </a:moveTo>
                <a:lnTo>
                  <a:pt x="10922401" y="6732170"/>
                </a:lnTo>
                <a:lnTo>
                  <a:pt x="10922401" y="0"/>
                </a:lnTo>
                <a:lnTo>
                  <a:pt x="0" y="0"/>
                </a:lnTo>
                <a:lnTo>
                  <a:pt x="0" y="673217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0447546" y="551379"/>
            <a:ext cx="10922401" cy="6732171"/>
          </a:xfrm>
          <a:custGeom>
            <a:avLst/>
            <a:gdLst/>
            <a:ahLst/>
            <a:cxnLst/>
            <a:rect l="l" t="t" r="r" b="b"/>
            <a:pathLst>
              <a:path w="10922401" h="6732171">
                <a:moveTo>
                  <a:pt x="10922400" y="0"/>
                </a:moveTo>
                <a:lnTo>
                  <a:pt x="0" y="0"/>
                </a:lnTo>
                <a:lnTo>
                  <a:pt x="0" y="6732171"/>
                </a:lnTo>
                <a:lnTo>
                  <a:pt x="10922400" y="6732171"/>
                </a:lnTo>
                <a:lnTo>
                  <a:pt x="109224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046209" y="969886"/>
            <a:ext cx="7315200" cy="443345"/>
          </a:xfrm>
          <a:custGeom>
            <a:avLst/>
            <a:gdLst/>
            <a:ahLst/>
            <a:cxnLst/>
            <a:rect l="l" t="t" r="r" b="b"/>
            <a:pathLst>
              <a:path w="7315200" h="443345">
                <a:moveTo>
                  <a:pt x="0" y="0"/>
                </a:moveTo>
                <a:lnTo>
                  <a:pt x="7315200" y="0"/>
                </a:lnTo>
                <a:lnTo>
                  <a:pt x="7315200" y="443346"/>
                </a:lnTo>
                <a:lnTo>
                  <a:pt x="0" y="4433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6461157" y="808418"/>
            <a:ext cx="2213848" cy="766281"/>
            <a:chOff x="0" y="0"/>
            <a:chExt cx="583071" cy="201819"/>
          </a:xfrm>
        </p:grpSpPr>
        <p:sp>
          <p:nvSpPr>
            <p:cNvPr id="6" name="Freeform 6"/>
            <p:cNvSpPr/>
            <p:nvPr/>
          </p:nvSpPr>
          <p:spPr>
            <a:xfrm>
              <a:off x="0" y="0"/>
              <a:ext cx="583071" cy="201819"/>
            </a:xfrm>
            <a:custGeom>
              <a:avLst/>
              <a:gdLst/>
              <a:ahLst/>
              <a:cxnLst/>
              <a:rect l="l" t="t" r="r" b="b"/>
              <a:pathLst>
                <a:path w="583071" h="201819">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a:ln cap="sq">
              <a:noFill/>
              <a:prstDash val="solid"/>
              <a:miter/>
            </a:ln>
          </p:spPr>
        </p:sp>
        <p:sp>
          <p:nvSpPr>
            <p:cNvPr id="7" name="TextBox 7"/>
            <p:cNvSpPr txBox="1"/>
            <p:nvPr/>
          </p:nvSpPr>
          <p:spPr>
            <a:xfrm>
              <a:off x="0" y="-66675"/>
              <a:ext cx="583071" cy="268494"/>
            </a:xfrm>
            <a:prstGeom prst="rect">
              <a:avLst/>
            </a:prstGeom>
          </p:spPr>
          <p:txBody>
            <a:bodyPr lIns="50800" tIns="50800" rIns="50800" bIns="50800" rtlCol="0" anchor="ctr"/>
            <a:lstStyle/>
            <a:p>
              <a:pPr algn="ctr">
                <a:lnSpc>
                  <a:spcPts val="3450"/>
                </a:lnSpc>
              </a:pPr>
              <a:endParaRPr/>
            </a:p>
          </p:txBody>
        </p:sp>
      </p:grpSp>
      <p:grpSp>
        <p:nvGrpSpPr>
          <p:cNvPr id="8" name="Group 8"/>
          <p:cNvGrpSpPr/>
          <p:nvPr/>
        </p:nvGrpSpPr>
        <p:grpSpPr>
          <a:xfrm>
            <a:off x="8832930" y="808418"/>
            <a:ext cx="2213848" cy="766281"/>
            <a:chOff x="0" y="0"/>
            <a:chExt cx="583071" cy="201819"/>
          </a:xfrm>
        </p:grpSpPr>
        <p:sp>
          <p:nvSpPr>
            <p:cNvPr id="9" name="Freeform 9"/>
            <p:cNvSpPr/>
            <p:nvPr/>
          </p:nvSpPr>
          <p:spPr>
            <a:xfrm>
              <a:off x="0" y="0"/>
              <a:ext cx="583071" cy="201819"/>
            </a:xfrm>
            <a:custGeom>
              <a:avLst/>
              <a:gdLst/>
              <a:ahLst/>
              <a:cxnLst/>
              <a:rect l="l" t="t" r="r" b="b"/>
              <a:pathLst>
                <a:path w="583071" h="201819">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a:ln cap="sq">
              <a:noFill/>
              <a:prstDash val="solid"/>
              <a:miter/>
            </a:ln>
          </p:spPr>
        </p:sp>
        <p:sp>
          <p:nvSpPr>
            <p:cNvPr id="10" name="TextBox 10"/>
            <p:cNvSpPr txBox="1"/>
            <p:nvPr/>
          </p:nvSpPr>
          <p:spPr>
            <a:xfrm>
              <a:off x="0" y="-66675"/>
              <a:ext cx="583071" cy="268494"/>
            </a:xfrm>
            <a:prstGeom prst="rect">
              <a:avLst/>
            </a:prstGeom>
          </p:spPr>
          <p:txBody>
            <a:bodyPr lIns="50800" tIns="50800" rIns="50800" bIns="50800" rtlCol="0" anchor="ctr"/>
            <a:lstStyle/>
            <a:p>
              <a:pPr algn="ctr">
                <a:lnSpc>
                  <a:spcPts val="3450"/>
                </a:lnSpc>
              </a:pPr>
              <a:endParaRPr/>
            </a:p>
          </p:txBody>
        </p:sp>
      </p:grpSp>
      <p:grpSp>
        <p:nvGrpSpPr>
          <p:cNvPr id="11" name="Group 11"/>
          <p:cNvGrpSpPr/>
          <p:nvPr/>
        </p:nvGrpSpPr>
        <p:grpSpPr>
          <a:xfrm>
            <a:off x="11204702" y="808418"/>
            <a:ext cx="2213848" cy="766281"/>
            <a:chOff x="0" y="0"/>
            <a:chExt cx="583071" cy="201819"/>
          </a:xfrm>
        </p:grpSpPr>
        <p:sp>
          <p:nvSpPr>
            <p:cNvPr id="12" name="Freeform 12"/>
            <p:cNvSpPr/>
            <p:nvPr/>
          </p:nvSpPr>
          <p:spPr>
            <a:xfrm>
              <a:off x="0" y="0"/>
              <a:ext cx="583071" cy="201819"/>
            </a:xfrm>
            <a:custGeom>
              <a:avLst/>
              <a:gdLst/>
              <a:ahLst/>
              <a:cxnLst/>
              <a:rect l="l" t="t" r="r" b="b"/>
              <a:pathLst>
                <a:path w="583071" h="201819">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001E2E"/>
            </a:solidFill>
            <a:ln w="38100" cap="sq">
              <a:solidFill>
                <a:srgbClr val="7AFFFF"/>
              </a:solidFill>
              <a:prstDash val="solid"/>
              <a:miter/>
            </a:ln>
          </p:spPr>
        </p:sp>
        <p:sp>
          <p:nvSpPr>
            <p:cNvPr id="13" name="TextBox 13"/>
            <p:cNvSpPr txBox="1"/>
            <p:nvPr/>
          </p:nvSpPr>
          <p:spPr>
            <a:xfrm>
              <a:off x="0" y="-66675"/>
              <a:ext cx="583071" cy="268494"/>
            </a:xfrm>
            <a:prstGeom prst="rect">
              <a:avLst/>
            </a:prstGeom>
          </p:spPr>
          <p:txBody>
            <a:bodyPr lIns="50800" tIns="50800" rIns="50800" bIns="50800" rtlCol="0" anchor="ctr"/>
            <a:lstStyle/>
            <a:p>
              <a:pPr algn="ctr">
                <a:lnSpc>
                  <a:spcPts val="3450"/>
                </a:lnSpc>
              </a:pPr>
              <a:endParaRPr/>
            </a:p>
          </p:txBody>
        </p:sp>
      </p:grpSp>
      <p:grpSp>
        <p:nvGrpSpPr>
          <p:cNvPr id="14" name="Group 14"/>
          <p:cNvGrpSpPr/>
          <p:nvPr/>
        </p:nvGrpSpPr>
        <p:grpSpPr>
          <a:xfrm>
            <a:off x="13576475" y="808418"/>
            <a:ext cx="2213848" cy="766281"/>
            <a:chOff x="0" y="0"/>
            <a:chExt cx="583071" cy="201819"/>
          </a:xfrm>
        </p:grpSpPr>
        <p:sp>
          <p:nvSpPr>
            <p:cNvPr id="15" name="Freeform 15"/>
            <p:cNvSpPr/>
            <p:nvPr/>
          </p:nvSpPr>
          <p:spPr>
            <a:xfrm>
              <a:off x="0" y="0"/>
              <a:ext cx="583071" cy="201819"/>
            </a:xfrm>
            <a:custGeom>
              <a:avLst/>
              <a:gdLst/>
              <a:ahLst/>
              <a:cxnLst/>
              <a:rect l="l" t="t" r="r" b="b"/>
              <a:pathLst>
                <a:path w="583071" h="201819">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id="16" name="TextBox 16"/>
            <p:cNvSpPr txBox="1"/>
            <p:nvPr/>
          </p:nvSpPr>
          <p:spPr>
            <a:xfrm>
              <a:off x="0" y="-66675"/>
              <a:ext cx="583071" cy="268494"/>
            </a:xfrm>
            <a:prstGeom prst="rect">
              <a:avLst/>
            </a:prstGeom>
          </p:spPr>
          <p:txBody>
            <a:bodyPr lIns="50800" tIns="50800" rIns="50800" bIns="50800" rtlCol="0" anchor="ctr"/>
            <a:lstStyle/>
            <a:p>
              <a:pPr algn="ctr">
                <a:lnSpc>
                  <a:spcPts val="3450"/>
                </a:lnSpc>
              </a:pPr>
              <a:endParaRPr/>
            </a:p>
          </p:txBody>
        </p:sp>
      </p:grpSp>
      <p:grpSp>
        <p:nvGrpSpPr>
          <p:cNvPr id="17" name="Group 17"/>
          <p:cNvGrpSpPr/>
          <p:nvPr/>
        </p:nvGrpSpPr>
        <p:grpSpPr>
          <a:xfrm>
            <a:off x="15948247" y="808418"/>
            <a:ext cx="2213848" cy="766281"/>
            <a:chOff x="0" y="0"/>
            <a:chExt cx="583071" cy="201819"/>
          </a:xfrm>
        </p:grpSpPr>
        <p:sp>
          <p:nvSpPr>
            <p:cNvPr id="18" name="Freeform 18"/>
            <p:cNvSpPr/>
            <p:nvPr/>
          </p:nvSpPr>
          <p:spPr>
            <a:xfrm>
              <a:off x="0" y="0"/>
              <a:ext cx="583071" cy="201819"/>
            </a:xfrm>
            <a:custGeom>
              <a:avLst/>
              <a:gdLst/>
              <a:ahLst/>
              <a:cxnLst/>
              <a:rect l="l" t="t" r="r" b="b"/>
              <a:pathLst>
                <a:path w="583071" h="201819">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id="19" name="TextBox 19"/>
            <p:cNvSpPr txBox="1"/>
            <p:nvPr/>
          </p:nvSpPr>
          <p:spPr>
            <a:xfrm>
              <a:off x="0" y="-66675"/>
              <a:ext cx="583071" cy="268494"/>
            </a:xfrm>
            <a:prstGeom prst="rect">
              <a:avLst/>
            </a:prstGeom>
          </p:spPr>
          <p:txBody>
            <a:bodyPr lIns="50800" tIns="50800" rIns="50800" bIns="50800" rtlCol="0" anchor="ctr"/>
            <a:lstStyle/>
            <a:p>
              <a:pPr algn="ctr">
                <a:lnSpc>
                  <a:spcPts val="3450"/>
                </a:lnSpc>
              </a:pPr>
              <a:endParaRPr/>
            </a:p>
          </p:txBody>
        </p:sp>
      </p:grpSp>
      <p:sp>
        <p:nvSpPr>
          <p:cNvPr id="20" name="Freeform 20"/>
          <p:cNvSpPr/>
          <p:nvPr/>
        </p:nvSpPr>
        <p:spPr>
          <a:xfrm>
            <a:off x="3266489" y="2742772"/>
            <a:ext cx="11257810" cy="6353418"/>
          </a:xfrm>
          <a:custGeom>
            <a:avLst/>
            <a:gdLst/>
            <a:ahLst/>
            <a:cxnLst/>
            <a:rect l="l" t="t" r="r" b="b"/>
            <a:pathLst>
              <a:path w="11257810" h="6353418">
                <a:moveTo>
                  <a:pt x="0" y="0"/>
                </a:moveTo>
                <a:lnTo>
                  <a:pt x="11257810" y="0"/>
                </a:lnTo>
                <a:lnTo>
                  <a:pt x="11257810" y="6353418"/>
                </a:lnTo>
                <a:lnTo>
                  <a:pt x="0" y="6353418"/>
                </a:lnTo>
                <a:lnTo>
                  <a:pt x="0" y="0"/>
                </a:lnTo>
                <a:close/>
              </a:path>
            </a:pathLst>
          </a:custGeom>
          <a:blipFill>
            <a:blip r:embed="rId6"/>
            <a:stretch>
              <a:fillRect/>
            </a:stretch>
          </a:blipFill>
        </p:spPr>
      </p:sp>
      <p:sp>
        <p:nvSpPr>
          <p:cNvPr id="21" name="TextBox 21"/>
          <p:cNvSpPr txBox="1"/>
          <p:nvPr/>
        </p:nvSpPr>
        <p:spPr>
          <a:xfrm>
            <a:off x="6534200" y="903293"/>
            <a:ext cx="2003454" cy="972252"/>
          </a:xfrm>
          <a:prstGeom prst="rect">
            <a:avLst/>
          </a:prstGeom>
        </p:spPr>
        <p:txBody>
          <a:bodyPr lIns="0" tIns="0" rIns="0" bIns="0" rtlCol="0" anchor="t">
            <a:spAutoFit/>
          </a:bodyPr>
          <a:lstStyle/>
          <a:p>
            <a:pPr algn="ctr">
              <a:lnSpc>
                <a:spcPts val="2600"/>
              </a:lnSpc>
            </a:pPr>
            <a:r>
              <a:rPr lang="en-US" sz="1733" b="1" spc="39">
                <a:solidFill>
                  <a:srgbClr val="7AFFFF"/>
                </a:solidFill>
                <a:latin typeface="Canva Sans Bold"/>
                <a:ea typeface="Canva Sans Bold"/>
                <a:cs typeface="Canva Sans Bold"/>
                <a:sym typeface="Canva Sans Bold"/>
              </a:rPr>
              <a:t>Problem Statement</a:t>
            </a:r>
          </a:p>
          <a:p>
            <a:pPr algn="ctr">
              <a:lnSpc>
                <a:spcPts val="2600"/>
              </a:lnSpc>
            </a:pPr>
            <a:endParaRPr lang="en-US" sz="1733" b="1" spc="39">
              <a:solidFill>
                <a:srgbClr val="7AFFFF"/>
              </a:solidFill>
              <a:latin typeface="Canva Sans Bold"/>
              <a:ea typeface="Canva Sans Bold"/>
              <a:cs typeface="Canva Sans Bold"/>
              <a:sym typeface="Canva Sans Bold"/>
            </a:endParaRPr>
          </a:p>
        </p:txBody>
      </p:sp>
      <p:sp>
        <p:nvSpPr>
          <p:cNvPr id="22" name="TextBox 22"/>
          <p:cNvSpPr txBox="1"/>
          <p:nvPr/>
        </p:nvSpPr>
        <p:spPr>
          <a:xfrm>
            <a:off x="8895394" y="1006774"/>
            <a:ext cx="2080358" cy="321945"/>
          </a:xfrm>
          <a:prstGeom prst="rect">
            <a:avLst/>
          </a:prstGeom>
        </p:spPr>
        <p:txBody>
          <a:bodyPr lIns="0" tIns="0" rIns="0" bIns="0" rtlCol="0" anchor="t">
            <a:spAutoFit/>
          </a:bodyPr>
          <a:lstStyle/>
          <a:p>
            <a:pPr algn="ctr">
              <a:lnSpc>
                <a:spcPts val="2700"/>
              </a:lnSpc>
            </a:pPr>
            <a:r>
              <a:rPr lang="en-US" sz="1800" b="1" spc="41">
                <a:solidFill>
                  <a:srgbClr val="7AFFFF"/>
                </a:solidFill>
                <a:latin typeface="Canva Sans Bold"/>
                <a:ea typeface="Canva Sans Bold"/>
                <a:cs typeface="Canva Sans Bold"/>
                <a:sym typeface="Canva Sans Bold"/>
              </a:rPr>
              <a:t>Abstract</a:t>
            </a:r>
          </a:p>
        </p:txBody>
      </p:sp>
      <p:sp>
        <p:nvSpPr>
          <p:cNvPr id="23" name="TextBox 23"/>
          <p:cNvSpPr txBox="1"/>
          <p:nvPr/>
        </p:nvSpPr>
        <p:spPr>
          <a:xfrm>
            <a:off x="11271447" y="1006774"/>
            <a:ext cx="2080358" cy="321945"/>
          </a:xfrm>
          <a:prstGeom prst="rect">
            <a:avLst/>
          </a:prstGeom>
        </p:spPr>
        <p:txBody>
          <a:bodyPr lIns="0" tIns="0" rIns="0" bIns="0" rtlCol="0" anchor="t">
            <a:spAutoFit/>
          </a:bodyPr>
          <a:lstStyle/>
          <a:p>
            <a:pPr algn="ctr">
              <a:lnSpc>
                <a:spcPts val="2700"/>
              </a:lnSpc>
            </a:pPr>
            <a:r>
              <a:rPr lang="en-US" sz="1800" b="1" spc="41">
                <a:solidFill>
                  <a:srgbClr val="7AFFFF"/>
                </a:solidFill>
                <a:latin typeface="Canva Sans Bold"/>
                <a:ea typeface="Canva Sans Bold"/>
                <a:cs typeface="Canva Sans Bold"/>
                <a:sym typeface="Canva Sans Bold"/>
              </a:rPr>
              <a:t>Methodology</a:t>
            </a:r>
          </a:p>
        </p:txBody>
      </p:sp>
      <p:sp>
        <p:nvSpPr>
          <p:cNvPr id="24" name="TextBox 24"/>
          <p:cNvSpPr txBox="1"/>
          <p:nvPr/>
        </p:nvSpPr>
        <p:spPr>
          <a:xfrm>
            <a:off x="16023553" y="1006774"/>
            <a:ext cx="2080358" cy="321945"/>
          </a:xfrm>
          <a:prstGeom prst="rect">
            <a:avLst/>
          </a:prstGeom>
        </p:spPr>
        <p:txBody>
          <a:bodyPr lIns="0" tIns="0" rIns="0" bIns="0" rtlCol="0" anchor="t">
            <a:spAutoFit/>
          </a:bodyPr>
          <a:lstStyle/>
          <a:p>
            <a:pPr algn="ctr">
              <a:lnSpc>
                <a:spcPts val="2700"/>
              </a:lnSpc>
            </a:pPr>
            <a:r>
              <a:rPr lang="en-US" sz="1800" b="1" spc="41">
                <a:solidFill>
                  <a:srgbClr val="7AFFFF"/>
                </a:solidFill>
                <a:latin typeface="Canva Sans Bold"/>
                <a:ea typeface="Canva Sans Bold"/>
                <a:cs typeface="Canva Sans Bold"/>
                <a:sym typeface="Canva Sans Bold"/>
              </a:rPr>
              <a:t>Conclusion</a:t>
            </a:r>
          </a:p>
        </p:txBody>
      </p:sp>
      <p:sp>
        <p:nvSpPr>
          <p:cNvPr id="25" name="TextBox 25"/>
          <p:cNvSpPr txBox="1"/>
          <p:nvPr/>
        </p:nvSpPr>
        <p:spPr>
          <a:xfrm>
            <a:off x="13647500" y="1006774"/>
            <a:ext cx="2080358" cy="321945"/>
          </a:xfrm>
          <a:prstGeom prst="rect">
            <a:avLst/>
          </a:prstGeom>
        </p:spPr>
        <p:txBody>
          <a:bodyPr lIns="0" tIns="0" rIns="0" bIns="0" rtlCol="0" anchor="t">
            <a:spAutoFit/>
          </a:bodyPr>
          <a:lstStyle/>
          <a:p>
            <a:pPr algn="ctr">
              <a:lnSpc>
                <a:spcPts val="2700"/>
              </a:lnSpc>
            </a:pPr>
            <a:r>
              <a:rPr lang="en-US" sz="1800" b="1" spc="41">
                <a:solidFill>
                  <a:srgbClr val="7AFFFF"/>
                </a:solidFill>
                <a:latin typeface="Canva Sans Bold"/>
                <a:ea typeface="Canva Sans Bold"/>
                <a:cs typeface="Canva Sans Bold"/>
                <a:sym typeface="Canva Sans Bold"/>
              </a:rPr>
              <a:t>Analysis Insights</a:t>
            </a:r>
          </a:p>
        </p:txBody>
      </p:sp>
      <p:sp>
        <p:nvSpPr>
          <p:cNvPr id="26" name="TextBox 26"/>
          <p:cNvSpPr txBox="1"/>
          <p:nvPr/>
        </p:nvSpPr>
        <p:spPr>
          <a:xfrm>
            <a:off x="1453599" y="2005537"/>
            <a:ext cx="12714407" cy="518160"/>
          </a:xfrm>
          <a:prstGeom prst="rect">
            <a:avLst/>
          </a:prstGeom>
        </p:spPr>
        <p:txBody>
          <a:bodyPr lIns="0" tIns="0" rIns="0" bIns="0" rtlCol="0" anchor="t">
            <a:spAutoFit/>
          </a:bodyPr>
          <a:lstStyle/>
          <a:p>
            <a:pPr algn="l">
              <a:lnSpc>
                <a:spcPts val="4349"/>
              </a:lnSpc>
            </a:pPr>
            <a:r>
              <a:rPr lang="en-US" sz="2899" b="1" spc="66">
                <a:solidFill>
                  <a:srgbClr val="FFFFFF"/>
                </a:solidFill>
                <a:latin typeface="Canva Sans Bold"/>
                <a:ea typeface="Canva Sans Bold"/>
                <a:cs typeface="Canva Sans Bold"/>
                <a:sym typeface="Canva Sans Bold"/>
              </a:rPr>
              <a:t>Page 3: Underperforming App</a:t>
            </a:r>
          </a:p>
        </p:txBody>
      </p:sp>
      <p:sp>
        <p:nvSpPr>
          <p:cNvPr id="27" name="TextBox 27"/>
          <p:cNvSpPr txBox="1"/>
          <p:nvPr/>
        </p:nvSpPr>
        <p:spPr>
          <a:xfrm>
            <a:off x="331180" y="9380604"/>
            <a:ext cx="17625641" cy="456456"/>
          </a:xfrm>
          <a:prstGeom prst="rect">
            <a:avLst/>
          </a:prstGeom>
        </p:spPr>
        <p:txBody>
          <a:bodyPr lIns="0" tIns="0" rIns="0" bIns="0" rtlCol="0" anchor="t">
            <a:spAutoFit/>
          </a:bodyPr>
          <a:lstStyle/>
          <a:p>
            <a:pPr algn="l">
              <a:lnSpc>
                <a:spcPts val="3779"/>
              </a:lnSpc>
            </a:pPr>
            <a:r>
              <a:rPr lang="en-US" sz="2519" b="1" spc="57">
                <a:solidFill>
                  <a:srgbClr val="FFFFFF"/>
                </a:solidFill>
                <a:latin typeface="Canva Sans Bold"/>
                <a:ea typeface="Canva Sans Bold"/>
                <a:cs typeface="Canva Sans Bold"/>
                <a:sym typeface="Canva Sans Bold"/>
              </a:rPr>
              <a:t>Conclude: List of Underperforming app by page filter, Categories of version by condition,lifecycle of app</a:t>
            </a:r>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121B"/>
        </a:solidFill>
        <a:effectLst/>
      </p:bgPr>
    </p:bg>
    <p:spTree>
      <p:nvGrpSpPr>
        <p:cNvPr id="1" name=""/>
        <p:cNvGrpSpPr/>
        <p:nvPr/>
      </p:nvGrpSpPr>
      <p:grpSpPr>
        <a:xfrm>
          <a:off x="0" y="0"/>
          <a:ext cx="0" cy="0"/>
          <a:chOff x="0" y="0"/>
          <a:chExt cx="0" cy="0"/>
        </a:xfrm>
      </p:grpSpPr>
      <p:sp>
        <p:nvSpPr>
          <p:cNvPr id="2" name="Freeform 2"/>
          <p:cNvSpPr/>
          <p:nvPr/>
        </p:nvSpPr>
        <p:spPr>
          <a:xfrm flipV="1">
            <a:off x="-3111598" y="4914258"/>
            <a:ext cx="10922401" cy="6732171"/>
          </a:xfrm>
          <a:custGeom>
            <a:avLst/>
            <a:gdLst/>
            <a:ahLst/>
            <a:cxnLst/>
            <a:rect l="l" t="t" r="r" b="b"/>
            <a:pathLst>
              <a:path w="10922401" h="6732171">
                <a:moveTo>
                  <a:pt x="0" y="6732170"/>
                </a:moveTo>
                <a:lnTo>
                  <a:pt x="10922401" y="6732170"/>
                </a:lnTo>
                <a:lnTo>
                  <a:pt x="10922401" y="0"/>
                </a:lnTo>
                <a:lnTo>
                  <a:pt x="0" y="0"/>
                </a:lnTo>
                <a:lnTo>
                  <a:pt x="0" y="673217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0447546" y="551379"/>
            <a:ext cx="10922401" cy="6732171"/>
          </a:xfrm>
          <a:custGeom>
            <a:avLst/>
            <a:gdLst/>
            <a:ahLst/>
            <a:cxnLst/>
            <a:rect l="l" t="t" r="r" b="b"/>
            <a:pathLst>
              <a:path w="10922401" h="6732171">
                <a:moveTo>
                  <a:pt x="10922400" y="0"/>
                </a:moveTo>
                <a:lnTo>
                  <a:pt x="0" y="0"/>
                </a:lnTo>
                <a:lnTo>
                  <a:pt x="0" y="6732171"/>
                </a:lnTo>
                <a:lnTo>
                  <a:pt x="10922400" y="6732171"/>
                </a:lnTo>
                <a:lnTo>
                  <a:pt x="109224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046209" y="969886"/>
            <a:ext cx="7315200" cy="443345"/>
          </a:xfrm>
          <a:custGeom>
            <a:avLst/>
            <a:gdLst/>
            <a:ahLst/>
            <a:cxnLst/>
            <a:rect l="l" t="t" r="r" b="b"/>
            <a:pathLst>
              <a:path w="7315200" h="443345">
                <a:moveTo>
                  <a:pt x="0" y="0"/>
                </a:moveTo>
                <a:lnTo>
                  <a:pt x="7315200" y="0"/>
                </a:lnTo>
                <a:lnTo>
                  <a:pt x="7315200" y="443346"/>
                </a:lnTo>
                <a:lnTo>
                  <a:pt x="0" y="4433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6461157" y="808418"/>
            <a:ext cx="2213848" cy="766281"/>
            <a:chOff x="0" y="0"/>
            <a:chExt cx="583071" cy="201819"/>
          </a:xfrm>
        </p:grpSpPr>
        <p:sp>
          <p:nvSpPr>
            <p:cNvPr id="6" name="Freeform 6"/>
            <p:cNvSpPr/>
            <p:nvPr/>
          </p:nvSpPr>
          <p:spPr>
            <a:xfrm>
              <a:off x="0" y="0"/>
              <a:ext cx="583071" cy="201819"/>
            </a:xfrm>
            <a:custGeom>
              <a:avLst/>
              <a:gdLst/>
              <a:ahLst/>
              <a:cxnLst/>
              <a:rect l="l" t="t" r="r" b="b"/>
              <a:pathLst>
                <a:path w="583071" h="201819">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a:ln cap="sq">
              <a:noFill/>
              <a:prstDash val="solid"/>
              <a:miter/>
            </a:ln>
          </p:spPr>
        </p:sp>
        <p:sp>
          <p:nvSpPr>
            <p:cNvPr id="7" name="TextBox 7"/>
            <p:cNvSpPr txBox="1"/>
            <p:nvPr/>
          </p:nvSpPr>
          <p:spPr>
            <a:xfrm>
              <a:off x="0" y="-66675"/>
              <a:ext cx="583071" cy="268494"/>
            </a:xfrm>
            <a:prstGeom prst="rect">
              <a:avLst/>
            </a:prstGeom>
          </p:spPr>
          <p:txBody>
            <a:bodyPr lIns="50800" tIns="50800" rIns="50800" bIns="50800" rtlCol="0" anchor="ctr"/>
            <a:lstStyle/>
            <a:p>
              <a:pPr algn="ctr">
                <a:lnSpc>
                  <a:spcPts val="3450"/>
                </a:lnSpc>
              </a:pPr>
              <a:endParaRPr/>
            </a:p>
          </p:txBody>
        </p:sp>
      </p:grpSp>
      <p:grpSp>
        <p:nvGrpSpPr>
          <p:cNvPr id="8" name="Group 8"/>
          <p:cNvGrpSpPr/>
          <p:nvPr/>
        </p:nvGrpSpPr>
        <p:grpSpPr>
          <a:xfrm>
            <a:off x="8832930" y="808418"/>
            <a:ext cx="2213848" cy="766281"/>
            <a:chOff x="0" y="0"/>
            <a:chExt cx="583071" cy="201819"/>
          </a:xfrm>
        </p:grpSpPr>
        <p:sp>
          <p:nvSpPr>
            <p:cNvPr id="9" name="Freeform 9"/>
            <p:cNvSpPr/>
            <p:nvPr/>
          </p:nvSpPr>
          <p:spPr>
            <a:xfrm>
              <a:off x="0" y="0"/>
              <a:ext cx="583071" cy="201819"/>
            </a:xfrm>
            <a:custGeom>
              <a:avLst/>
              <a:gdLst/>
              <a:ahLst/>
              <a:cxnLst/>
              <a:rect l="l" t="t" r="r" b="b"/>
              <a:pathLst>
                <a:path w="583071" h="201819">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a:ln cap="sq">
              <a:noFill/>
              <a:prstDash val="solid"/>
              <a:miter/>
            </a:ln>
          </p:spPr>
        </p:sp>
        <p:sp>
          <p:nvSpPr>
            <p:cNvPr id="10" name="TextBox 10"/>
            <p:cNvSpPr txBox="1"/>
            <p:nvPr/>
          </p:nvSpPr>
          <p:spPr>
            <a:xfrm>
              <a:off x="0" y="-66675"/>
              <a:ext cx="583071" cy="268494"/>
            </a:xfrm>
            <a:prstGeom prst="rect">
              <a:avLst/>
            </a:prstGeom>
          </p:spPr>
          <p:txBody>
            <a:bodyPr lIns="50800" tIns="50800" rIns="50800" bIns="50800" rtlCol="0" anchor="ctr"/>
            <a:lstStyle/>
            <a:p>
              <a:pPr algn="ctr">
                <a:lnSpc>
                  <a:spcPts val="3450"/>
                </a:lnSpc>
              </a:pPr>
              <a:endParaRPr/>
            </a:p>
          </p:txBody>
        </p:sp>
      </p:grpSp>
      <p:grpSp>
        <p:nvGrpSpPr>
          <p:cNvPr id="11" name="Group 11"/>
          <p:cNvGrpSpPr/>
          <p:nvPr/>
        </p:nvGrpSpPr>
        <p:grpSpPr>
          <a:xfrm>
            <a:off x="11204702" y="808418"/>
            <a:ext cx="2213848" cy="766281"/>
            <a:chOff x="0" y="0"/>
            <a:chExt cx="583071" cy="201819"/>
          </a:xfrm>
        </p:grpSpPr>
        <p:sp>
          <p:nvSpPr>
            <p:cNvPr id="12" name="Freeform 12"/>
            <p:cNvSpPr/>
            <p:nvPr/>
          </p:nvSpPr>
          <p:spPr>
            <a:xfrm>
              <a:off x="0" y="0"/>
              <a:ext cx="583071" cy="201819"/>
            </a:xfrm>
            <a:custGeom>
              <a:avLst/>
              <a:gdLst/>
              <a:ahLst/>
              <a:cxnLst/>
              <a:rect l="l" t="t" r="r" b="b"/>
              <a:pathLst>
                <a:path w="583071" h="201819">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a:ln cap="sq">
              <a:noFill/>
              <a:prstDash val="solid"/>
              <a:miter/>
            </a:ln>
          </p:spPr>
        </p:sp>
        <p:sp>
          <p:nvSpPr>
            <p:cNvPr id="13" name="TextBox 13"/>
            <p:cNvSpPr txBox="1"/>
            <p:nvPr/>
          </p:nvSpPr>
          <p:spPr>
            <a:xfrm>
              <a:off x="0" y="-66675"/>
              <a:ext cx="583071" cy="268494"/>
            </a:xfrm>
            <a:prstGeom prst="rect">
              <a:avLst/>
            </a:prstGeom>
          </p:spPr>
          <p:txBody>
            <a:bodyPr lIns="50800" tIns="50800" rIns="50800" bIns="50800" rtlCol="0" anchor="ctr"/>
            <a:lstStyle/>
            <a:p>
              <a:pPr algn="ctr">
                <a:lnSpc>
                  <a:spcPts val="3450"/>
                </a:lnSpc>
              </a:pPr>
              <a:endParaRPr/>
            </a:p>
          </p:txBody>
        </p:sp>
      </p:grpSp>
      <p:grpSp>
        <p:nvGrpSpPr>
          <p:cNvPr id="14" name="Group 14"/>
          <p:cNvGrpSpPr/>
          <p:nvPr/>
        </p:nvGrpSpPr>
        <p:grpSpPr>
          <a:xfrm>
            <a:off x="13576475" y="808418"/>
            <a:ext cx="2213848" cy="766281"/>
            <a:chOff x="0" y="0"/>
            <a:chExt cx="583071" cy="201819"/>
          </a:xfrm>
        </p:grpSpPr>
        <p:sp>
          <p:nvSpPr>
            <p:cNvPr id="15" name="Freeform 15"/>
            <p:cNvSpPr/>
            <p:nvPr/>
          </p:nvSpPr>
          <p:spPr>
            <a:xfrm>
              <a:off x="0" y="0"/>
              <a:ext cx="583071" cy="201819"/>
            </a:xfrm>
            <a:custGeom>
              <a:avLst/>
              <a:gdLst/>
              <a:ahLst/>
              <a:cxnLst/>
              <a:rect l="l" t="t" r="r" b="b"/>
              <a:pathLst>
                <a:path w="583071" h="201819">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001E2E"/>
            </a:solidFill>
            <a:ln w="38100" cap="sq">
              <a:solidFill>
                <a:srgbClr val="7AFFFF"/>
              </a:solidFill>
              <a:prstDash val="solid"/>
              <a:miter/>
            </a:ln>
          </p:spPr>
        </p:sp>
        <p:sp>
          <p:nvSpPr>
            <p:cNvPr id="16" name="TextBox 16"/>
            <p:cNvSpPr txBox="1"/>
            <p:nvPr/>
          </p:nvSpPr>
          <p:spPr>
            <a:xfrm>
              <a:off x="0" y="-66675"/>
              <a:ext cx="583071" cy="268494"/>
            </a:xfrm>
            <a:prstGeom prst="rect">
              <a:avLst/>
            </a:prstGeom>
          </p:spPr>
          <p:txBody>
            <a:bodyPr lIns="50800" tIns="50800" rIns="50800" bIns="50800" rtlCol="0" anchor="ctr"/>
            <a:lstStyle/>
            <a:p>
              <a:pPr algn="ctr">
                <a:lnSpc>
                  <a:spcPts val="3450"/>
                </a:lnSpc>
              </a:pPr>
              <a:endParaRPr/>
            </a:p>
          </p:txBody>
        </p:sp>
      </p:grpSp>
      <p:grpSp>
        <p:nvGrpSpPr>
          <p:cNvPr id="17" name="Group 17"/>
          <p:cNvGrpSpPr/>
          <p:nvPr/>
        </p:nvGrpSpPr>
        <p:grpSpPr>
          <a:xfrm>
            <a:off x="15948247" y="808418"/>
            <a:ext cx="2213848" cy="766281"/>
            <a:chOff x="0" y="0"/>
            <a:chExt cx="583071" cy="201819"/>
          </a:xfrm>
        </p:grpSpPr>
        <p:sp>
          <p:nvSpPr>
            <p:cNvPr id="18" name="Freeform 18"/>
            <p:cNvSpPr/>
            <p:nvPr/>
          </p:nvSpPr>
          <p:spPr>
            <a:xfrm>
              <a:off x="0" y="0"/>
              <a:ext cx="583071" cy="201819"/>
            </a:xfrm>
            <a:custGeom>
              <a:avLst/>
              <a:gdLst/>
              <a:ahLst/>
              <a:cxnLst/>
              <a:rect l="l" t="t" r="r" b="b"/>
              <a:pathLst>
                <a:path w="583071" h="201819">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id="19" name="TextBox 19"/>
            <p:cNvSpPr txBox="1"/>
            <p:nvPr/>
          </p:nvSpPr>
          <p:spPr>
            <a:xfrm>
              <a:off x="0" y="-66675"/>
              <a:ext cx="583071" cy="268494"/>
            </a:xfrm>
            <a:prstGeom prst="rect">
              <a:avLst/>
            </a:prstGeom>
          </p:spPr>
          <p:txBody>
            <a:bodyPr lIns="50800" tIns="50800" rIns="50800" bIns="50800" rtlCol="0" anchor="ctr"/>
            <a:lstStyle/>
            <a:p>
              <a:pPr algn="ctr">
                <a:lnSpc>
                  <a:spcPts val="3450"/>
                </a:lnSpc>
              </a:pPr>
              <a:endParaRPr/>
            </a:p>
          </p:txBody>
        </p:sp>
      </p:grpSp>
      <p:sp>
        <p:nvSpPr>
          <p:cNvPr id="20" name="TextBox 20"/>
          <p:cNvSpPr txBox="1"/>
          <p:nvPr/>
        </p:nvSpPr>
        <p:spPr>
          <a:xfrm>
            <a:off x="8895394" y="1006774"/>
            <a:ext cx="2080358" cy="321945"/>
          </a:xfrm>
          <a:prstGeom prst="rect">
            <a:avLst/>
          </a:prstGeom>
        </p:spPr>
        <p:txBody>
          <a:bodyPr lIns="0" tIns="0" rIns="0" bIns="0" rtlCol="0" anchor="t">
            <a:spAutoFit/>
          </a:bodyPr>
          <a:lstStyle/>
          <a:p>
            <a:pPr algn="ctr">
              <a:lnSpc>
                <a:spcPts val="2700"/>
              </a:lnSpc>
            </a:pPr>
            <a:r>
              <a:rPr lang="en-US" sz="1800" b="1" spc="41">
                <a:solidFill>
                  <a:srgbClr val="7AFFFF"/>
                </a:solidFill>
                <a:latin typeface="Canva Sans Bold"/>
                <a:ea typeface="Canva Sans Bold"/>
                <a:cs typeface="Canva Sans Bold"/>
                <a:sym typeface="Canva Sans Bold"/>
              </a:rPr>
              <a:t>Abstract</a:t>
            </a:r>
          </a:p>
        </p:txBody>
      </p:sp>
      <p:sp>
        <p:nvSpPr>
          <p:cNvPr id="21" name="TextBox 21"/>
          <p:cNvSpPr txBox="1"/>
          <p:nvPr/>
        </p:nvSpPr>
        <p:spPr>
          <a:xfrm>
            <a:off x="11271447" y="1006774"/>
            <a:ext cx="2080358" cy="321945"/>
          </a:xfrm>
          <a:prstGeom prst="rect">
            <a:avLst/>
          </a:prstGeom>
        </p:spPr>
        <p:txBody>
          <a:bodyPr lIns="0" tIns="0" rIns="0" bIns="0" rtlCol="0" anchor="t">
            <a:spAutoFit/>
          </a:bodyPr>
          <a:lstStyle/>
          <a:p>
            <a:pPr algn="ctr">
              <a:lnSpc>
                <a:spcPts val="2700"/>
              </a:lnSpc>
            </a:pPr>
            <a:r>
              <a:rPr lang="en-US" sz="1800" b="1" spc="41">
                <a:solidFill>
                  <a:srgbClr val="7AFFFF"/>
                </a:solidFill>
                <a:latin typeface="Canva Sans Bold"/>
                <a:ea typeface="Canva Sans Bold"/>
                <a:cs typeface="Canva Sans Bold"/>
                <a:sym typeface="Canva Sans Bold"/>
              </a:rPr>
              <a:t>Methodology</a:t>
            </a:r>
          </a:p>
        </p:txBody>
      </p:sp>
      <p:sp>
        <p:nvSpPr>
          <p:cNvPr id="22" name="TextBox 22"/>
          <p:cNvSpPr txBox="1"/>
          <p:nvPr/>
        </p:nvSpPr>
        <p:spPr>
          <a:xfrm>
            <a:off x="13647500" y="1006774"/>
            <a:ext cx="2080358" cy="321945"/>
          </a:xfrm>
          <a:prstGeom prst="rect">
            <a:avLst/>
          </a:prstGeom>
        </p:spPr>
        <p:txBody>
          <a:bodyPr lIns="0" tIns="0" rIns="0" bIns="0" rtlCol="0" anchor="t">
            <a:spAutoFit/>
          </a:bodyPr>
          <a:lstStyle/>
          <a:p>
            <a:pPr algn="ctr">
              <a:lnSpc>
                <a:spcPts val="2700"/>
              </a:lnSpc>
            </a:pPr>
            <a:r>
              <a:rPr lang="en-US" sz="1800" b="1" spc="41">
                <a:solidFill>
                  <a:srgbClr val="7AFFFF"/>
                </a:solidFill>
                <a:latin typeface="Canva Sans Bold"/>
                <a:ea typeface="Canva Sans Bold"/>
                <a:cs typeface="Canva Sans Bold"/>
                <a:sym typeface="Canva Sans Bold"/>
              </a:rPr>
              <a:t>Analysis insights</a:t>
            </a:r>
          </a:p>
        </p:txBody>
      </p:sp>
      <p:sp>
        <p:nvSpPr>
          <p:cNvPr id="23" name="TextBox 23"/>
          <p:cNvSpPr txBox="1"/>
          <p:nvPr/>
        </p:nvSpPr>
        <p:spPr>
          <a:xfrm>
            <a:off x="16023553" y="1006774"/>
            <a:ext cx="2080358" cy="321945"/>
          </a:xfrm>
          <a:prstGeom prst="rect">
            <a:avLst/>
          </a:prstGeom>
        </p:spPr>
        <p:txBody>
          <a:bodyPr lIns="0" tIns="0" rIns="0" bIns="0" rtlCol="0" anchor="t">
            <a:spAutoFit/>
          </a:bodyPr>
          <a:lstStyle/>
          <a:p>
            <a:pPr algn="ctr">
              <a:lnSpc>
                <a:spcPts val="2700"/>
              </a:lnSpc>
            </a:pPr>
            <a:r>
              <a:rPr lang="en-US" sz="1800" b="1" spc="41">
                <a:solidFill>
                  <a:srgbClr val="7AFFFF"/>
                </a:solidFill>
                <a:latin typeface="Canva Sans Bold"/>
                <a:ea typeface="Canva Sans Bold"/>
                <a:cs typeface="Canva Sans Bold"/>
                <a:sym typeface="Canva Sans Bold"/>
              </a:rPr>
              <a:t>Conclusion</a:t>
            </a:r>
          </a:p>
        </p:txBody>
      </p:sp>
      <p:sp>
        <p:nvSpPr>
          <p:cNvPr id="24" name="TextBox 24"/>
          <p:cNvSpPr txBox="1"/>
          <p:nvPr/>
        </p:nvSpPr>
        <p:spPr>
          <a:xfrm>
            <a:off x="1861844" y="2977575"/>
            <a:ext cx="14067100" cy="5302768"/>
          </a:xfrm>
          <a:prstGeom prst="rect">
            <a:avLst/>
          </a:prstGeom>
        </p:spPr>
        <p:txBody>
          <a:bodyPr lIns="0" tIns="0" rIns="0" bIns="0" rtlCol="0" anchor="t">
            <a:spAutoFit/>
          </a:bodyPr>
          <a:lstStyle/>
          <a:p>
            <a:pPr algn="l">
              <a:lnSpc>
                <a:spcPts val="4229"/>
              </a:lnSpc>
            </a:pPr>
            <a:r>
              <a:rPr lang="en-US" sz="2819" b="1" spc="64">
                <a:solidFill>
                  <a:srgbClr val="FFFFFF"/>
                </a:solidFill>
                <a:latin typeface="Canva Sans Bold"/>
                <a:ea typeface="Canva Sans Bold"/>
                <a:cs typeface="Canva Sans Bold"/>
                <a:sym typeface="Canva Sans Bold"/>
              </a:rPr>
              <a:t>TARGET ATTRIBUTES:(based on to define best app)</a:t>
            </a:r>
          </a:p>
          <a:p>
            <a:pPr algn="l">
              <a:lnSpc>
                <a:spcPts val="4229"/>
              </a:lnSpc>
            </a:pPr>
            <a:r>
              <a:rPr lang="en-US" sz="2819" b="1" spc="64">
                <a:solidFill>
                  <a:srgbClr val="FFFFFF"/>
                </a:solidFill>
                <a:latin typeface="Canva Sans Bold"/>
                <a:ea typeface="Canva Sans Bold"/>
                <a:cs typeface="Canva Sans Bold"/>
                <a:sym typeface="Canva Sans Bold"/>
              </a:rPr>
              <a:t>i) Average Rating: 4.17</a:t>
            </a:r>
          </a:p>
          <a:p>
            <a:pPr algn="l">
              <a:lnSpc>
                <a:spcPts val="4229"/>
              </a:lnSpc>
            </a:pPr>
            <a:r>
              <a:rPr lang="en-US" sz="2819" b="1" spc="64">
                <a:solidFill>
                  <a:srgbClr val="FFFFFF"/>
                </a:solidFill>
                <a:latin typeface="Canva Sans Bold"/>
                <a:ea typeface="Canva Sans Bold"/>
                <a:cs typeface="Canva Sans Bold"/>
                <a:sym typeface="Canva Sans Bold"/>
              </a:rPr>
              <a:t>ii)Average Reviews: 294.41 K</a:t>
            </a:r>
          </a:p>
          <a:p>
            <a:pPr algn="l">
              <a:lnSpc>
                <a:spcPts val="4229"/>
              </a:lnSpc>
            </a:pPr>
            <a:r>
              <a:rPr lang="en-US" sz="2819" b="1" spc="64">
                <a:solidFill>
                  <a:srgbClr val="FFFFFF"/>
                </a:solidFill>
                <a:latin typeface="Canva Sans Bold"/>
                <a:ea typeface="Canva Sans Bold"/>
                <a:cs typeface="Canva Sans Bold"/>
                <a:sym typeface="Canva Sans Bold"/>
              </a:rPr>
              <a:t>iii) Average Installs: 8.17 M</a:t>
            </a:r>
          </a:p>
          <a:p>
            <a:pPr algn="l">
              <a:lnSpc>
                <a:spcPts val="4229"/>
              </a:lnSpc>
            </a:pPr>
            <a:endParaRPr lang="en-US" sz="2819" b="1" spc="64">
              <a:solidFill>
                <a:srgbClr val="FFFFFF"/>
              </a:solidFill>
              <a:latin typeface="Canva Sans Bold"/>
              <a:ea typeface="Canva Sans Bold"/>
              <a:cs typeface="Canva Sans Bold"/>
              <a:sym typeface="Canva Sans Bold"/>
            </a:endParaRPr>
          </a:p>
          <a:p>
            <a:pPr algn="l">
              <a:lnSpc>
                <a:spcPts val="4229"/>
              </a:lnSpc>
            </a:pPr>
            <a:r>
              <a:rPr lang="en-US" sz="2819" b="1" spc="64">
                <a:solidFill>
                  <a:srgbClr val="FFFFFF"/>
                </a:solidFill>
                <a:latin typeface="Canva Sans Bold"/>
                <a:ea typeface="Canva Sans Bold"/>
                <a:cs typeface="Canva Sans Bold"/>
                <a:sym typeface="Canva Sans Bold"/>
              </a:rPr>
              <a:t>Genre Performance</a:t>
            </a:r>
          </a:p>
          <a:p>
            <a:pPr marL="608783" lvl="1" indent="-304391" algn="l">
              <a:lnSpc>
                <a:spcPts val="4229"/>
              </a:lnSpc>
              <a:buFont typeface="Arial"/>
              <a:buChar char="•"/>
            </a:pPr>
            <a:r>
              <a:rPr lang="en-US" sz="2819" b="1" spc="64">
                <a:solidFill>
                  <a:srgbClr val="FFFFFF"/>
                </a:solidFill>
                <a:latin typeface="Canva Sans Bold"/>
                <a:ea typeface="Canva Sans Bold"/>
                <a:cs typeface="Canva Sans Bold"/>
                <a:sym typeface="Canva Sans Bold"/>
              </a:rPr>
              <a:t>Top-performing genre: Games, News &amp; Magazines</a:t>
            </a:r>
          </a:p>
          <a:p>
            <a:pPr marL="608783" lvl="1" indent="-304391" algn="l">
              <a:lnSpc>
                <a:spcPts val="4229"/>
              </a:lnSpc>
              <a:buFont typeface="Arial"/>
              <a:buChar char="•"/>
            </a:pPr>
            <a:r>
              <a:rPr lang="en-US" sz="2819" b="1" spc="64">
                <a:solidFill>
                  <a:srgbClr val="FFFFFF"/>
                </a:solidFill>
                <a:latin typeface="Canva Sans Bold"/>
                <a:ea typeface="Canva Sans Bold"/>
                <a:cs typeface="Canva Sans Bold"/>
                <a:sym typeface="Canva Sans Bold"/>
              </a:rPr>
              <a:t>Low-performing genre: Tools</a:t>
            </a:r>
          </a:p>
          <a:p>
            <a:pPr marL="608783" lvl="1" indent="-304391" algn="l">
              <a:lnSpc>
                <a:spcPts val="4229"/>
              </a:lnSpc>
              <a:buFont typeface="Arial"/>
              <a:buChar char="•"/>
            </a:pPr>
            <a:r>
              <a:rPr lang="en-US" sz="2819" b="1" spc="64">
                <a:solidFill>
                  <a:srgbClr val="FFFFFF"/>
                </a:solidFill>
                <a:latin typeface="Canva Sans Bold"/>
                <a:ea typeface="Canva Sans Bold"/>
                <a:cs typeface="Canva Sans Bold"/>
                <a:sym typeface="Canva Sans Bold"/>
              </a:rPr>
              <a:t>Improvement needed in: Education and Finance</a:t>
            </a:r>
          </a:p>
          <a:p>
            <a:pPr algn="l">
              <a:lnSpc>
                <a:spcPts val="4229"/>
              </a:lnSpc>
            </a:pPr>
            <a:endParaRPr lang="en-US" sz="2819" b="1" spc="64">
              <a:solidFill>
                <a:srgbClr val="FFFFFF"/>
              </a:solidFill>
              <a:latin typeface="Canva Sans Bold"/>
              <a:ea typeface="Canva Sans Bold"/>
              <a:cs typeface="Canva Sans Bold"/>
              <a:sym typeface="Canva Sans Bold"/>
            </a:endParaRPr>
          </a:p>
        </p:txBody>
      </p:sp>
      <p:sp>
        <p:nvSpPr>
          <p:cNvPr id="25" name="TextBox 25"/>
          <p:cNvSpPr txBox="1"/>
          <p:nvPr/>
        </p:nvSpPr>
        <p:spPr>
          <a:xfrm>
            <a:off x="6534200" y="903293"/>
            <a:ext cx="2003454" cy="972252"/>
          </a:xfrm>
          <a:prstGeom prst="rect">
            <a:avLst/>
          </a:prstGeom>
        </p:spPr>
        <p:txBody>
          <a:bodyPr lIns="0" tIns="0" rIns="0" bIns="0" rtlCol="0" anchor="t">
            <a:spAutoFit/>
          </a:bodyPr>
          <a:lstStyle/>
          <a:p>
            <a:pPr algn="ctr">
              <a:lnSpc>
                <a:spcPts val="2600"/>
              </a:lnSpc>
            </a:pPr>
            <a:r>
              <a:rPr lang="en-US" sz="1733" b="1" spc="39">
                <a:solidFill>
                  <a:srgbClr val="7AFFFF"/>
                </a:solidFill>
                <a:latin typeface="Canva Sans Bold"/>
                <a:ea typeface="Canva Sans Bold"/>
                <a:cs typeface="Canva Sans Bold"/>
                <a:sym typeface="Canva Sans Bold"/>
              </a:rPr>
              <a:t>Problem Statement</a:t>
            </a:r>
          </a:p>
          <a:p>
            <a:pPr algn="ctr">
              <a:lnSpc>
                <a:spcPts val="2600"/>
              </a:lnSpc>
            </a:pPr>
            <a:endParaRPr lang="en-US" sz="1733" b="1" spc="39">
              <a:solidFill>
                <a:srgbClr val="7AFFFF"/>
              </a:solidFill>
              <a:latin typeface="Canva Sans Bold"/>
              <a:ea typeface="Canva Sans Bold"/>
              <a:cs typeface="Canva Sans Bold"/>
              <a:sym typeface="Canva Sans Bold"/>
            </a:endParaRPr>
          </a:p>
        </p:txBody>
      </p:sp>
      <p:sp>
        <p:nvSpPr>
          <p:cNvPr id="26" name="TextBox 26"/>
          <p:cNvSpPr txBox="1"/>
          <p:nvPr/>
        </p:nvSpPr>
        <p:spPr>
          <a:xfrm>
            <a:off x="4387099" y="2325595"/>
            <a:ext cx="9513802" cy="411480"/>
          </a:xfrm>
          <a:prstGeom prst="rect">
            <a:avLst/>
          </a:prstGeom>
        </p:spPr>
        <p:txBody>
          <a:bodyPr lIns="0" tIns="0" rIns="0" bIns="0" rtlCol="0" anchor="t">
            <a:spAutoFit/>
          </a:bodyPr>
          <a:lstStyle/>
          <a:p>
            <a:pPr algn="ctr">
              <a:lnSpc>
                <a:spcPts val="2880"/>
              </a:lnSpc>
            </a:pPr>
            <a:r>
              <a:rPr lang="en-US" sz="3600" b="1">
                <a:solidFill>
                  <a:srgbClr val="7AFFFF"/>
                </a:solidFill>
                <a:latin typeface="TT Autonomous Bold"/>
                <a:ea typeface="TT Autonomous Bold"/>
                <a:cs typeface="TT Autonomous Bold"/>
                <a:sym typeface="TT Autonomous Bold"/>
              </a:rPr>
              <a:t>ANALYSIS INSIGHTS</a:t>
            </a: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121B"/>
        </a:solidFill>
        <a:effectLst/>
      </p:bgPr>
    </p:bg>
    <p:spTree>
      <p:nvGrpSpPr>
        <p:cNvPr id="1" name=""/>
        <p:cNvGrpSpPr/>
        <p:nvPr/>
      </p:nvGrpSpPr>
      <p:grpSpPr>
        <a:xfrm>
          <a:off x="0" y="0"/>
          <a:ext cx="0" cy="0"/>
          <a:chOff x="0" y="0"/>
          <a:chExt cx="0" cy="0"/>
        </a:xfrm>
      </p:grpSpPr>
      <p:sp>
        <p:nvSpPr>
          <p:cNvPr id="2" name="Freeform 2"/>
          <p:cNvSpPr/>
          <p:nvPr/>
        </p:nvSpPr>
        <p:spPr>
          <a:xfrm flipV="1">
            <a:off x="-3111598" y="4914258"/>
            <a:ext cx="10922401" cy="6732171"/>
          </a:xfrm>
          <a:custGeom>
            <a:avLst/>
            <a:gdLst/>
            <a:ahLst/>
            <a:cxnLst/>
            <a:rect l="l" t="t" r="r" b="b"/>
            <a:pathLst>
              <a:path w="10922401" h="6732171">
                <a:moveTo>
                  <a:pt x="0" y="6732170"/>
                </a:moveTo>
                <a:lnTo>
                  <a:pt x="10922401" y="6732170"/>
                </a:lnTo>
                <a:lnTo>
                  <a:pt x="10922401" y="0"/>
                </a:lnTo>
                <a:lnTo>
                  <a:pt x="0" y="0"/>
                </a:lnTo>
                <a:lnTo>
                  <a:pt x="0" y="673217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0447546" y="551379"/>
            <a:ext cx="10922401" cy="6732171"/>
          </a:xfrm>
          <a:custGeom>
            <a:avLst/>
            <a:gdLst/>
            <a:ahLst/>
            <a:cxnLst/>
            <a:rect l="l" t="t" r="r" b="b"/>
            <a:pathLst>
              <a:path w="10922401" h="6732171">
                <a:moveTo>
                  <a:pt x="10922400" y="0"/>
                </a:moveTo>
                <a:lnTo>
                  <a:pt x="0" y="0"/>
                </a:lnTo>
                <a:lnTo>
                  <a:pt x="0" y="6732171"/>
                </a:lnTo>
                <a:lnTo>
                  <a:pt x="10922400" y="6732171"/>
                </a:lnTo>
                <a:lnTo>
                  <a:pt x="109224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046209" y="969886"/>
            <a:ext cx="7315200" cy="443345"/>
          </a:xfrm>
          <a:custGeom>
            <a:avLst/>
            <a:gdLst/>
            <a:ahLst/>
            <a:cxnLst/>
            <a:rect l="l" t="t" r="r" b="b"/>
            <a:pathLst>
              <a:path w="7315200" h="443345">
                <a:moveTo>
                  <a:pt x="0" y="0"/>
                </a:moveTo>
                <a:lnTo>
                  <a:pt x="7315200" y="0"/>
                </a:lnTo>
                <a:lnTo>
                  <a:pt x="7315200" y="443346"/>
                </a:lnTo>
                <a:lnTo>
                  <a:pt x="0" y="4433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6461157" y="808418"/>
            <a:ext cx="2213848" cy="766281"/>
            <a:chOff x="0" y="0"/>
            <a:chExt cx="583071" cy="201819"/>
          </a:xfrm>
        </p:grpSpPr>
        <p:sp>
          <p:nvSpPr>
            <p:cNvPr id="6" name="Freeform 6"/>
            <p:cNvSpPr/>
            <p:nvPr/>
          </p:nvSpPr>
          <p:spPr>
            <a:xfrm>
              <a:off x="0" y="0"/>
              <a:ext cx="583071" cy="201819"/>
            </a:xfrm>
            <a:custGeom>
              <a:avLst/>
              <a:gdLst/>
              <a:ahLst/>
              <a:cxnLst/>
              <a:rect l="l" t="t" r="r" b="b"/>
              <a:pathLst>
                <a:path w="583071" h="201819">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a:ln cap="sq">
              <a:noFill/>
              <a:prstDash val="solid"/>
              <a:miter/>
            </a:ln>
          </p:spPr>
        </p:sp>
        <p:sp>
          <p:nvSpPr>
            <p:cNvPr id="7" name="TextBox 7"/>
            <p:cNvSpPr txBox="1"/>
            <p:nvPr/>
          </p:nvSpPr>
          <p:spPr>
            <a:xfrm>
              <a:off x="0" y="-66675"/>
              <a:ext cx="583071" cy="268494"/>
            </a:xfrm>
            <a:prstGeom prst="rect">
              <a:avLst/>
            </a:prstGeom>
          </p:spPr>
          <p:txBody>
            <a:bodyPr lIns="50800" tIns="50800" rIns="50800" bIns="50800" rtlCol="0" anchor="ctr"/>
            <a:lstStyle/>
            <a:p>
              <a:pPr algn="ctr">
                <a:lnSpc>
                  <a:spcPts val="3450"/>
                </a:lnSpc>
              </a:pPr>
              <a:endParaRPr/>
            </a:p>
          </p:txBody>
        </p:sp>
      </p:grpSp>
      <p:grpSp>
        <p:nvGrpSpPr>
          <p:cNvPr id="8" name="Group 8"/>
          <p:cNvGrpSpPr/>
          <p:nvPr/>
        </p:nvGrpSpPr>
        <p:grpSpPr>
          <a:xfrm>
            <a:off x="8832930" y="808418"/>
            <a:ext cx="2213848" cy="766281"/>
            <a:chOff x="0" y="0"/>
            <a:chExt cx="583071" cy="201819"/>
          </a:xfrm>
        </p:grpSpPr>
        <p:sp>
          <p:nvSpPr>
            <p:cNvPr id="9" name="Freeform 9"/>
            <p:cNvSpPr/>
            <p:nvPr/>
          </p:nvSpPr>
          <p:spPr>
            <a:xfrm>
              <a:off x="0" y="0"/>
              <a:ext cx="583071" cy="201819"/>
            </a:xfrm>
            <a:custGeom>
              <a:avLst/>
              <a:gdLst/>
              <a:ahLst/>
              <a:cxnLst/>
              <a:rect l="l" t="t" r="r" b="b"/>
              <a:pathLst>
                <a:path w="583071" h="201819">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a:ln cap="sq">
              <a:noFill/>
              <a:prstDash val="solid"/>
              <a:miter/>
            </a:ln>
          </p:spPr>
        </p:sp>
        <p:sp>
          <p:nvSpPr>
            <p:cNvPr id="10" name="TextBox 10"/>
            <p:cNvSpPr txBox="1"/>
            <p:nvPr/>
          </p:nvSpPr>
          <p:spPr>
            <a:xfrm>
              <a:off x="0" y="-66675"/>
              <a:ext cx="583071" cy="268494"/>
            </a:xfrm>
            <a:prstGeom prst="rect">
              <a:avLst/>
            </a:prstGeom>
          </p:spPr>
          <p:txBody>
            <a:bodyPr lIns="50800" tIns="50800" rIns="50800" bIns="50800" rtlCol="0" anchor="ctr"/>
            <a:lstStyle/>
            <a:p>
              <a:pPr algn="ctr">
                <a:lnSpc>
                  <a:spcPts val="3450"/>
                </a:lnSpc>
              </a:pPr>
              <a:endParaRPr/>
            </a:p>
          </p:txBody>
        </p:sp>
      </p:grpSp>
      <p:grpSp>
        <p:nvGrpSpPr>
          <p:cNvPr id="11" name="Group 11"/>
          <p:cNvGrpSpPr/>
          <p:nvPr/>
        </p:nvGrpSpPr>
        <p:grpSpPr>
          <a:xfrm>
            <a:off x="11204702" y="808418"/>
            <a:ext cx="2213848" cy="766281"/>
            <a:chOff x="0" y="0"/>
            <a:chExt cx="583071" cy="201819"/>
          </a:xfrm>
        </p:grpSpPr>
        <p:sp>
          <p:nvSpPr>
            <p:cNvPr id="12" name="Freeform 12"/>
            <p:cNvSpPr/>
            <p:nvPr/>
          </p:nvSpPr>
          <p:spPr>
            <a:xfrm>
              <a:off x="0" y="0"/>
              <a:ext cx="583071" cy="201819"/>
            </a:xfrm>
            <a:custGeom>
              <a:avLst/>
              <a:gdLst/>
              <a:ahLst/>
              <a:cxnLst/>
              <a:rect l="l" t="t" r="r" b="b"/>
              <a:pathLst>
                <a:path w="583071" h="201819">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a:ln cap="sq">
              <a:noFill/>
              <a:prstDash val="solid"/>
              <a:miter/>
            </a:ln>
          </p:spPr>
        </p:sp>
        <p:sp>
          <p:nvSpPr>
            <p:cNvPr id="13" name="TextBox 13"/>
            <p:cNvSpPr txBox="1"/>
            <p:nvPr/>
          </p:nvSpPr>
          <p:spPr>
            <a:xfrm>
              <a:off x="0" y="-66675"/>
              <a:ext cx="583071" cy="268494"/>
            </a:xfrm>
            <a:prstGeom prst="rect">
              <a:avLst/>
            </a:prstGeom>
          </p:spPr>
          <p:txBody>
            <a:bodyPr lIns="50800" tIns="50800" rIns="50800" bIns="50800" rtlCol="0" anchor="ctr"/>
            <a:lstStyle/>
            <a:p>
              <a:pPr algn="ctr">
                <a:lnSpc>
                  <a:spcPts val="3450"/>
                </a:lnSpc>
              </a:pPr>
              <a:endParaRPr/>
            </a:p>
          </p:txBody>
        </p:sp>
      </p:grpSp>
      <p:grpSp>
        <p:nvGrpSpPr>
          <p:cNvPr id="14" name="Group 14"/>
          <p:cNvGrpSpPr/>
          <p:nvPr/>
        </p:nvGrpSpPr>
        <p:grpSpPr>
          <a:xfrm>
            <a:off x="13576475" y="808418"/>
            <a:ext cx="2213848" cy="766281"/>
            <a:chOff x="0" y="0"/>
            <a:chExt cx="583071" cy="201819"/>
          </a:xfrm>
        </p:grpSpPr>
        <p:sp>
          <p:nvSpPr>
            <p:cNvPr id="15" name="Freeform 15"/>
            <p:cNvSpPr/>
            <p:nvPr/>
          </p:nvSpPr>
          <p:spPr>
            <a:xfrm>
              <a:off x="0" y="0"/>
              <a:ext cx="583071" cy="201819"/>
            </a:xfrm>
            <a:custGeom>
              <a:avLst/>
              <a:gdLst/>
              <a:ahLst/>
              <a:cxnLst/>
              <a:rect l="l" t="t" r="r" b="b"/>
              <a:pathLst>
                <a:path w="583071" h="201819">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001E2E"/>
            </a:solidFill>
            <a:ln w="38100" cap="sq">
              <a:solidFill>
                <a:srgbClr val="7AFFFF"/>
              </a:solidFill>
              <a:prstDash val="solid"/>
              <a:miter/>
            </a:ln>
          </p:spPr>
        </p:sp>
        <p:sp>
          <p:nvSpPr>
            <p:cNvPr id="16" name="TextBox 16"/>
            <p:cNvSpPr txBox="1"/>
            <p:nvPr/>
          </p:nvSpPr>
          <p:spPr>
            <a:xfrm>
              <a:off x="0" y="-66675"/>
              <a:ext cx="583071" cy="268494"/>
            </a:xfrm>
            <a:prstGeom prst="rect">
              <a:avLst/>
            </a:prstGeom>
          </p:spPr>
          <p:txBody>
            <a:bodyPr lIns="50800" tIns="50800" rIns="50800" bIns="50800" rtlCol="0" anchor="ctr"/>
            <a:lstStyle/>
            <a:p>
              <a:pPr algn="ctr">
                <a:lnSpc>
                  <a:spcPts val="3450"/>
                </a:lnSpc>
              </a:pPr>
              <a:endParaRPr/>
            </a:p>
          </p:txBody>
        </p:sp>
      </p:grpSp>
      <p:grpSp>
        <p:nvGrpSpPr>
          <p:cNvPr id="17" name="Group 17"/>
          <p:cNvGrpSpPr/>
          <p:nvPr/>
        </p:nvGrpSpPr>
        <p:grpSpPr>
          <a:xfrm>
            <a:off x="15948247" y="808418"/>
            <a:ext cx="2213848" cy="766281"/>
            <a:chOff x="0" y="0"/>
            <a:chExt cx="583071" cy="201819"/>
          </a:xfrm>
        </p:grpSpPr>
        <p:sp>
          <p:nvSpPr>
            <p:cNvPr id="18" name="Freeform 18"/>
            <p:cNvSpPr/>
            <p:nvPr/>
          </p:nvSpPr>
          <p:spPr>
            <a:xfrm>
              <a:off x="0" y="0"/>
              <a:ext cx="583071" cy="201819"/>
            </a:xfrm>
            <a:custGeom>
              <a:avLst/>
              <a:gdLst/>
              <a:ahLst/>
              <a:cxnLst/>
              <a:rect l="l" t="t" r="r" b="b"/>
              <a:pathLst>
                <a:path w="583071" h="201819">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id="19" name="TextBox 19"/>
            <p:cNvSpPr txBox="1"/>
            <p:nvPr/>
          </p:nvSpPr>
          <p:spPr>
            <a:xfrm>
              <a:off x="0" y="-66675"/>
              <a:ext cx="583071" cy="268494"/>
            </a:xfrm>
            <a:prstGeom prst="rect">
              <a:avLst/>
            </a:prstGeom>
          </p:spPr>
          <p:txBody>
            <a:bodyPr lIns="50800" tIns="50800" rIns="50800" bIns="50800" rtlCol="0" anchor="ctr"/>
            <a:lstStyle/>
            <a:p>
              <a:pPr algn="ctr">
                <a:lnSpc>
                  <a:spcPts val="3450"/>
                </a:lnSpc>
              </a:pPr>
              <a:endParaRPr/>
            </a:p>
          </p:txBody>
        </p:sp>
      </p:grpSp>
      <p:sp>
        <p:nvSpPr>
          <p:cNvPr id="20" name="TextBox 20"/>
          <p:cNvSpPr txBox="1"/>
          <p:nvPr/>
        </p:nvSpPr>
        <p:spPr>
          <a:xfrm>
            <a:off x="8895394" y="1006774"/>
            <a:ext cx="2080358" cy="321945"/>
          </a:xfrm>
          <a:prstGeom prst="rect">
            <a:avLst/>
          </a:prstGeom>
        </p:spPr>
        <p:txBody>
          <a:bodyPr lIns="0" tIns="0" rIns="0" bIns="0" rtlCol="0" anchor="t">
            <a:spAutoFit/>
          </a:bodyPr>
          <a:lstStyle/>
          <a:p>
            <a:pPr algn="ctr">
              <a:lnSpc>
                <a:spcPts val="2700"/>
              </a:lnSpc>
            </a:pPr>
            <a:r>
              <a:rPr lang="en-US" sz="1800" b="1" spc="41">
                <a:solidFill>
                  <a:srgbClr val="7AFFFF"/>
                </a:solidFill>
                <a:latin typeface="Canva Sans Bold"/>
                <a:ea typeface="Canva Sans Bold"/>
                <a:cs typeface="Canva Sans Bold"/>
                <a:sym typeface="Canva Sans Bold"/>
              </a:rPr>
              <a:t>Abstract</a:t>
            </a:r>
          </a:p>
        </p:txBody>
      </p:sp>
      <p:sp>
        <p:nvSpPr>
          <p:cNvPr id="21" name="TextBox 21"/>
          <p:cNvSpPr txBox="1"/>
          <p:nvPr/>
        </p:nvSpPr>
        <p:spPr>
          <a:xfrm>
            <a:off x="11271447" y="1006774"/>
            <a:ext cx="2080358" cy="321945"/>
          </a:xfrm>
          <a:prstGeom prst="rect">
            <a:avLst/>
          </a:prstGeom>
        </p:spPr>
        <p:txBody>
          <a:bodyPr lIns="0" tIns="0" rIns="0" bIns="0" rtlCol="0" anchor="t">
            <a:spAutoFit/>
          </a:bodyPr>
          <a:lstStyle/>
          <a:p>
            <a:pPr algn="ctr">
              <a:lnSpc>
                <a:spcPts val="2700"/>
              </a:lnSpc>
            </a:pPr>
            <a:r>
              <a:rPr lang="en-US" sz="1800" b="1" spc="41">
                <a:solidFill>
                  <a:srgbClr val="7AFFFF"/>
                </a:solidFill>
                <a:latin typeface="Canva Sans Bold"/>
                <a:ea typeface="Canva Sans Bold"/>
                <a:cs typeface="Canva Sans Bold"/>
                <a:sym typeface="Canva Sans Bold"/>
              </a:rPr>
              <a:t>Methodology</a:t>
            </a:r>
          </a:p>
        </p:txBody>
      </p:sp>
      <p:sp>
        <p:nvSpPr>
          <p:cNvPr id="22" name="TextBox 22"/>
          <p:cNvSpPr txBox="1"/>
          <p:nvPr/>
        </p:nvSpPr>
        <p:spPr>
          <a:xfrm>
            <a:off x="13647500" y="1006774"/>
            <a:ext cx="2080358" cy="321945"/>
          </a:xfrm>
          <a:prstGeom prst="rect">
            <a:avLst/>
          </a:prstGeom>
        </p:spPr>
        <p:txBody>
          <a:bodyPr lIns="0" tIns="0" rIns="0" bIns="0" rtlCol="0" anchor="t">
            <a:spAutoFit/>
          </a:bodyPr>
          <a:lstStyle/>
          <a:p>
            <a:pPr algn="ctr">
              <a:lnSpc>
                <a:spcPts val="2700"/>
              </a:lnSpc>
            </a:pPr>
            <a:r>
              <a:rPr lang="en-US" sz="1800" b="1" spc="41">
                <a:solidFill>
                  <a:srgbClr val="7AFFFF"/>
                </a:solidFill>
                <a:latin typeface="Canva Sans Bold"/>
                <a:ea typeface="Canva Sans Bold"/>
                <a:cs typeface="Canva Sans Bold"/>
                <a:sym typeface="Canva Sans Bold"/>
              </a:rPr>
              <a:t>Analysis insights</a:t>
            </a:r>
          </a:p>
        </p:txBody>
      </p:sp>
      <p:sp>
        <p:nvSpPr>
          <p:cNvPr id="23" name="TextBox 23"/>
          <p:cNvSpPr txBox="1"/>
          <p:nvPr/>
        </p:nvSpPr>
        <p:spPr>
          <a:xfrm>
            <a:off x="16023553" y="1006774"/>
            <a:ext cx="2080358" cy="321945"/>
          </a:xfrm>
          <a:prstGeom prst="rect">
            <a:avLst/>
          </a:prstGeom>
        </p:spPr>
        <p:txBody>
          <a:bodyPr lIns="0" tIns="0" rIns="0" bIns="0" rtlCol="0" anchor="t">
            <a:spAutoFit/>
          </a:bodyPr>
          <a:lstStyle/>
          <a:p>
            <a:pPr algn="ctr">
              <a:lnSpc>
                <a:spcPts val="2700"/>
              </a:lnSpc>
            </a:pPr>
            <a:r>
              <a:rPr lang="en-US" sz="1800" b="1" spc="41">
                <a:solidFill>
                  <a:srgbClr val="7AFFFF"/>
                </a:solidFill>
                <a:latin typeface="Canva Sans Bold"/>
                <a:ea typeface="Canva Sans Bold"/>
                <a:cs typeface="Canva Sans Bold"/>
                <a:sym typeface="Canva Sans Bold"/>
              </a:rPr>
              <a:t>Conclusion</a:t>
            </a:r>
          </a:p>
        </p:txBody>
      </p:sp>
      <p:sp>
        <p:nvSpPr>
          <p:cNvPr id="24" name="TextBox 24"/>
          <p:cNvSpPr txBox="1"/>
          <p:nvPr/>
        </p:nvSpPr>
        <p:spPr>
          <a:xfrm>
            <a:off x="2110450" y="2643583"/>
            <a:ext cx="14067100" cy="6902968"/>
          </a:xfrm>
          <a:prstGeom prst="rect">
            <a:avLst/>
          </a:prstGeom>
        </p:spPr>
        <p:txBody>
          <a:bodyPr lIns="0" tIns="0" rIns="0" bIns="0" rtlCol="0" anchor="t">
            <a:spAutoFit/>
          </a:bodyPr>
          <a:lstStyle/>
          <a:p>
            <a:pPr algn="l">
              <a:lnSpc>
                <a:spcPts val="4229"/>
              </a:lnSpc>
            </a:pPr>
            <a:r>
              <a:rPr lang="en-US" sz="2819" b="1" spc="64">
                <a:solidFill>
                  <a:srgbClr val="FFFFFF"/>
                </a:solidFill>
                <a:latin typeface="Canva Sans Bold"/>
                <a:ea typeface="Canva Sans Bold"/>
                <a:cs typeface="Canva Sans Bold"/>
                <a:sym typeface="Canva Sans Bold"/>
              </a:rPr>
              <a:t>KEY FINDINGS:</a:t>
            </a:r>
          </a:p>
          <a:p>
            <a:pPr algn="l">
              <a:lnSpc>
                <a:spcPts val="4229"/>
              </a:lnSpc>
            </a:pPr>
            <a:r>
              <a:rPr lang="en-US" sz="2819" b="1" spc="64">
                <a:solidFill>
                  <a:srgbClr val="FFFFFF"/>
                </a:solidFill>
                <a:latin typeface="Canva Sans Bold"/>
                <a:ea typeface="Canva Sans Bold"/>
                <a:cs typeface="Canva Sans Bold"/>
                <a:sym typeface="Canva Sans Bold"/>
              </a:rPr>
              <a:t>i)Low Install cause Feature</a:t>
            </a:r>
          </a:p>
          <a:p>
            <a:pPr algn="l">
              <a:lnSpc>
                <a:spcPts val="4229"/>
              </a:lnSpc>
            </a:pPr>
            <a:r>
              <a:rPr lang="en-US" sz="2819" b="1" spc="64">
                <a:solidFill>
                  <a:srgbClr val="FFFFFF"/>
                </a:solidFill>
                <a:latin typeface="Canva Sans Bold"/>
                <a:ea typeface="Canva Sans Bold"/>
                <a:cs typeface="Canva Sans Bold"/>
                <a:sym typeface="Canva Sans Bold"/>
              </a:rPr>
              <a:t> Type, Size and category.</a:t>
            </a:r>
          </a:p>
          <a:p>
            <a:pPr algn="l">
              <a:lnSpc>
                <a:spcPts val="4229"/>
              </a:lnSpc>
            </a:pPr>
            <a:r>
              <a:rPr lang="en-US" sz="2819" b="1" spc="64">
                <a:solidFill>
                  <a:srgbClr val="FFFFFF"/>
                </a:solidFill>
                <a:latin typeface="Canva Sans Bold"/>
                <a:ea typeface="Canva Sans Bold"/>
                <a:cs typeface="Canva Sans Bold"/>
                <a:sym typeface="Canva Sans Bold"/>
              </a:rPr>
              <a:t>ii)Two Types of High-Rating Apps</a:t>
            </a:r>
          </a:p>
          <a:p>
            <a:pPr marL="608783" lvl="1" indent="-304391" algn="l">
              <a:lnSpc>
                <a:spcPts val="4229"/>
              </a:lnSpc>
              <a:buFont typeface="Arial"/>
              <a:buChar char="•"/>
            </a:pPr>
            <a:r>
              <a:rPr lang="en-US" sz="2819" b="1" spc="64">
                <a:solidFill>
                  <a:srgbClr val="FFFFFF"/>
                </a:solidFill>
                <a:latin typeface="Canva Sans Bold"/>
                <a:ea typeface="Canva Sans Bold"/>
                <a:cs typeface="Canva Sans Bold"/>
                <a:sym typeface="Canva Sans Bold"/>
              </a:rPr>
              <a:t>Case 1: High rating + high installs → free, small-sized, user-favorite categories</a:t>
            </a:r>
          </a:p>
          <a:p>
            <a:pPr marL="608783" lvl="1" indent="-304391" algn="l">
              <a:lnSpc>
                <a:spcPts val="4229"/>
              </a:lnSpc>
              <a:buFont typeface="Arial"/>
              <a:buChar char="•"/>
            </a:pPr>
            <a:r>
              <a:rPr lang="en-US" sz="2819" b="1" spc="64">
                <a:solidFill>
                  <a:srgbClr val="FFFFFF"/>
                </a:solidFill>
                <a:latin typeface="Canva Sans Bold"/>
                <a:ea typeface="Canva Sans Bold"/>
                <a:cs typeface="Canva Sans Bold"/>
                <a:sym typeface="Canva Sans Bold"/>
              </a:rPr>
              <a:t>Case 2: High rating + low installs → paid, large-sized, but still in preferred categories</a:t>
            </a:r>
          </a:p>
          <a:p>
            <a:pPr algn="l">
              <a:lnSpc>
                <a:spcPts val="4229"/>
              </a:lnSpc>
            </a:pPr>
            <a:r>
              <a:rPr lang="en-US" sz="2819" b="1" spc="64">
                <a:solidFill>
                  <a:srgbClr val="FFFFFF"/>
                </a:solidFill>
                <a:latin typeface="Canva Sans Bold"/>
                <a:ea typeface="Canva Sans Bold"/>
                <a:cs typeface="Canva Sans Bold"/>
                <a:sym typeface="Canva Sans Bold"/>
              </a:rPr>
              <a:t>Conclusion: Installs are driven more by category relevance than price or size alone.</a:t>
            </a:r>
          </a:p>
          <a:p>
            <a:pPr algn="l">
              <a:lnSpc>
                <a:spcPts val="4229"/>
              </a:lnSpc>
            </a:pPr>
            <a:r>
              <a:rPr lang="en-US" sz="2819" b="1" spc="64">
                <a:solidFill>
                  <a:srgbClr val="FFFFFF"/>
                </a:solidFill>
                <a:latin typeface="Canva Sans Bold"/>
                <a:ea typeface="Canva Sans Bold"/>
                <a:cs typeface="Canva Sans Bold"/>
                <a:sym typeface="Canva Sans Bold"/>
              </a:rPr>
              <a:t>iii) Updation Depends on Ratings</a:t>
            </a:r>
          </a:p>
          <a:p>
            <a:pPr algn="l">
              <a:lnSpc>
                <a:spcPts val="4229"/>
              </a:lnSpc>
            </a:pPr>
            <a:r>
              <a:rPr lang="en-US" sz="2819" b="1" spc="64">
                <a:solidFill>
                  <a:srgbClr val="FFFFFF"/>
                </a:solidFill>
                <a:latin typeface="Canva Sans Bold"/>
                <a:ea typeface="Canva Sans Bold"/>
                <a:cs typeface="Canva Sans Bold"/>
                <a:sym typeface="Canva Sans Bold"/>
              </a:rPr>
              <a:t> Apps with better ratings are more likely to receive regular updates.</a:t>
            </a:r>
          </a:p>
          <a:p>
            <a:pPr algn="l">
              <a:lnSpc>
                <a:spcPts val="4229"/>
              </a:lnSpc>
            </a:pPr>
            <a:endParaRPr lang="en-US" sz="2819" b="1" spc="64">
              <a:solidFill>
                <a:srgbClr val="FFFFFF"/>
              </a:solidFill>
              <a:latin typeface="Canva Sans Bold"/>
              <a:ea typeface="Canva Sans Bold"/>
              <a:cs typeface="Canva Sans Bold"/>
              <a:sym typeface="Canva Sans Bold"/>
            </a:endParaRPr>
          </a:p>
        </p:txBody>
      </p:sp>
      <p:sp>
        <p:nvSpPr>
          <p:cNvPr id="25" name="TextBox 25"/>
          <p:cNvSpPr txBox="1"/>
          <p:nvPr/>
        </p:nvSpPr>
        <p:spPr>
          <a:xfrm>
            <a:off x="6534200" y="903293"/>
            <a:ext cx="2003454" cy="972252"/>
          </a:xfrm>
          <a:prstGeom prst="rect">
            <a:avLst/>
          </a:prstGeom>
        </p:spPr>
        <p:txBody>
          <a:bodyPr lIns="0" tIns="0" rIns="0" bIns="0" rtlCol="0" anchor="t">
            <a:spAutoFit/>
          </a:bodyPr>
          <a:lstStyle/>
          <a:p>
            <a:pPr algn="ctr">
              <a:lnSpc>
                <a:spcPts val="2600"/>
              </a:lnSpc>
            </a:pPr>
            <a:r>
              <a:rPr lang="en-US" sz="1733" b="1" spc="39">
                <a:solidFill>
                  <a:srgbClr val="7AFFFF"/>
                </a:solidFill>
                <a:latin typeface="Canva Sans Bold"/>
                <a:ea typeface="Canva Sans Bold"/>
                <a:cs typeface="Canva Sans Bold"/>
                <a:sym typeface="Canva Sans Bold"/>
              </a:rPr>
              <a:t>Problem Statement</a:t>
            </a:r>
          </a:p>
          <a:p>
            <a:pPr algn="ctr">
              <a:lnSpc>
                <a:spcPts val="2600"/>
              </a:lnSpc>
            </a:pPr>
            <a:endParaRPr lang="en-US" sz="1733" b="1" spc="39">
              <a:solidFill>
                <a:srgbClr val="7AFFFF"/>
              </a:solidFill>
              <a:latin typeface="Canva Sans Bold"/>
              <a:ea typeface="Canva Sans Bold"/>
              <a:cs typeface="Canva Sans Bold"/>
              <a:sym typeface="Canva Sans Bold"/>
            </a:endParaRPr>
          </a:p>
        </p:txBody>
      </p:sp>
      <p:sp>
        <p:nvSpPr>
          <p:cNvPr id="26" name="TextBox 26"/>
          <p:cNvSpPr txBox="1"/>
          <p:nvPr/>
        </p:nvSpPr>
        <p:spPr>
          <a:xfrm>
            <a:off x="4387099" y="1927303"/>
            <a:ext cx="9513802" cy="411480"/>
          </a:xfrm>
          <a:prstGeom prst="rect">
            <a:avLst/>
          </a:prstGeom>
        </p:spPr>
        <p:txBody>
          <a:bodyPr lIns="0" tIns="0" rIns="0" bIns="0" rtlCol="0" anchor="t">
            <a:spAutoFit/>
          </a:bodyPr>
          <a:lstStyle/>
          <a:p>
            <a:pPr algn="ctr">
              <a:lnSpc>
                <a:spcPts val="2880"/>
              </a:lnSpc>
            </a:pPr>
            <a:r>
              <a:rPr lang="en-US" sz="3600" b="1">
                <a:solidFill>
                  <a:srgbClr val="7AFFFF"/>
                </a:solidFill>
                <a:latin typeface="TT Autonomous Bold"/>
                <a:ea typeface="TT Autonomous Bold"/>
                <a:cs typeface="TT Autonomous Bold"/>
                <a:sym typeface="TT Autonomous Bold"/>
              </a:rPr>
              <a:t>ANALYSIS INSIGHTS</a:t>
            </a:r>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121B"/>
        </a:solidFill>
        <a:effectLst/>
      </p:bgPr>
    </p:bg>
    <p:spTree>
      <p:nvGrpSpPr>
        <p:cNvPr id="1" name=""/>
        <p:cNvGrpSpPr/>
        <p:nvPr/>
      </p:nvGrpSpPr>
      <p:grpSpPr>
        <a:xfrm>
          <a:off x="0" y="0"/>
          <a:ext cx="0" cy="0"/>
          <a:chOff x="0" y="0"/>
          <a:chExt cx="0" cy="0"/>
        </a:xfrm>
      </p:grpSpPr>
      <p:sp>
        <p:nvSpPr>
          <p:cNvPr id="2" name="Freeform 2"/>
          <p:cNvSpPr/>
          <p:nvPr/>
        </p:nvSpPr>
        <p:spPr>
          <a:xfrm>
            <a:off x="-1046209" y="969886"/>
            <a:ext cx="7315200" cy="443345"/>
          </a:xfrm>
          <a:custGeom>
            <a:avLst/>
            <a:gdLst/>
            <a:ahLst/>
            <a:cxnLst/>
            <a:rect l="l" t="t" r="r" b="b"/>
            <a:pathLst>
              <a:path w="7315200" h="443345">
                <a:moveTo>
                  <a:pt x="0" y="0"/>
                </a:moveTo>
                <a:lnTo>
                  <a:pt x="7315200" y="0"/>
                </a:lnTo>
                <a:lnTo>
                  <a:pt x="7315200" y="443346"/>
                </a:lnTo>
                <a:lnTo>
                  <a:pt x="0" y="4433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6461157" y="808418"/>
            <a:ext cx="2213848" cy="766281"/>
            <a:chOff x="0" y="0"/>
            <a:chExt cx="583071" cy="201819"/>
          </a:xfrm>
        </p:grpSpPr>
        <p:sp>
          <p:nvSpPr>
            <p:cNvPr id="4" name="Freeform 4"/>
            <p:cNvSpPr/>
            <p:nvPr/>
          </p:nvSpPr>
          <p:spPr>
            <a:xfrm>
              <a:off x="0" y="0"/>
              <a:ext cx="583071" cy="201819"/>
            </a:xfrm>
            <a:custGeom>
              <a:avLst/>
              <a:gdLst/>
              <a:ahLst/>
              <a:cxnLst/>
              <a:rect l="l" t="t" r="r" b="b"/>
              <a:pathLst>
                <a:path w="583071" h="201819">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a:ln cap="sq">
              <a:noFill/>
              <a:prstDash val="solid"/>
              <a:miter/>
            </a:ln>
          </p:spPr>
        </p:sp>
        <p:sp>
          <p:nvSpPr>
            <p:cNvPr id="5" name="TextBox 5"/>
            <p:cNvSpPr txBox="1"/>
            <p:nvPr/>
          </p:nvSpPr>
          <p:spPr>
            <a:xfrm>
              <a:off x="0" y="-66675"/>
              <a:ext cx="583071" cy="268494"/>
            </a:xfrm>
            <a:prstGeom prst="rect">
              <a:avLst/>
            </a:prstGeom>
          </p:spPr>
          <p:txBody>
            <a:bodyPr lIns="50800" tIns="50800" rIns="50800" bIns="50800" rtlCol="0" anchor="ctr"/>
            <a:lstStyle/>
            <a:p>
              <a:pPr algn="ctr">
                <a:lnSpc>
                  <a:spcPts val="3450"/>
                </a:lnSpc>
              </a:pPr>
              <a:endParaRPr/>
            </a:p>
          </p:txBody>
        </p:sp>
      </p:grpSp>
      <p:grpSp>
        <p:nvGrpSpPr>
          <p:cNvPr id="6" name="Group 6"/>
          <p:cNvGrpSpPr/>
          <p:nvPr/>
        </p:nvGrpSpPr>
        <p:grpSpPr>
          <a:xfrm>
            <a:off x="8832930" y="808418"/>
            <a:ext cx="2213848" cy="766281"/>
            <a:chOff x="0" y="0"/>
            <a:chExt cx="583071" cy="201819"/>
          </a:xfrm>
        </p:grpSpPr>
        <p:sp>
          <p:nvSpPr>
            <p:cNvPr id="7" name="Freeform 7"/>
            <p:cNvSpPr/>
            <p:nvPr/>
          </p:nvSpPr>
          <p:spPr>
            <a:xfrm>
              <a:off x="0" y="0"/>
              <a:ext cx="583071" cy="201819"/>
            </a:xfrm>
            <a:custGeom>
              <a:avLst/>
              <a:gdLst/>
              <a:ahLst/>
              <a:cxnLst/>
              <a:rect l="l" t="t" r="r" b="b"/>
              <a:pathLst>
                <a:path w="583071" h="201819">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a:ln cap="sq">
              <a:noFill/>
              <a:prstDash val="solid"/>
              <a:miter/>
            </a:ln>
          </p:spPr>
        </p:sp>
        <p:sp>
          <p:nvSpPr>
            <p:cNvPr id="8" name="TextBox 8"/>
            <p:cNvSpPr txBox="1"/>
            <p:nvPr/>
          </p:nvSpPr>
          <p:spPr>
            <a:xfrm>
              <a:off x="0" y="-66675"/>
              <a:ext cx="583071" cy="268494"/>
            </a:xfrm>
            <a:prstGeom prst="rect">
              <a:avLst/>
            </a:prstGeom>
          </p:spPr>
          <p:txBody>
            <a:bodyPr lIns="50800" tIns="50800" rIns="50800" bIns="50800" rtlCol="0" anchor="ctr"/>
            <a:lstStyle/>
            <a:p>
              <a:pPr algn="ctr">
                <a:lnSpc>
                  <a:spcPts val="3450"/>
                </a:lnSpc>
              </a:pPr>
              <a:endParaRPr/>
            </a:p>
          </p:txBody>
        </p:sp>
      </p:grpSp>
      <p:grpSp>
        <p:nvGrpSpPr>
          <p:cNvPr id="9" name="Group 9"/>
          <p:cNvGrpSpPr/>
          <p:nvPr/>
        </p:nvGrpSpPr>
        <p:grpSpPr>
          <a:xfrm>
            <a:off x="11204702" y="808418"/>
            <a:ext cx="2213848" cy="766281"/>
            <a:chOff x="0" y="0"/>
            <a:chExt cx="583071" cy="201819"/>
          </a:xfrm>
        </p:grpSpPr>
        <p:sp>
          <p:nvSpPr>
            <p:cNvPr id="10" name="Freeform 10"/>
            <p:cNvSpPr/>
            <p:nvPr/>
          </p:nvSpPr>
          <p:spPr>
            <a:xfrm>
              <a:off x="0" y="0"/>
              <a:ext cx="583071" cy="201819"/>
            </a:xfrm>
            <a:custGeom>
              <a:avLst/>
              <a:gdLst/>
              <a:ahLst/>
              <a:cxnLst/>
              <a:rect l="l" t="t" r="r" b="b"/>
              <a:pathLst>
                <a:path w="583071" h="201819">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a:ln cap="sq">
              <a:noFill/>
              <a:prstDash val="solid"/>
              <a:miter/>
            </a:ln>
          </p:spPr>
        </p:sp>
        <p:sp>
          <p:nvSpPr>
            <p:cNvPr id="11" name="TextBox 11"/>
            <p:cNvSpPr txBox="1"/>
            <p:nvPr/>
          </p:nvSpPr>
          <p:spPr>
            <a:xfrm>
              <a:off x="0" y="-66675"/>
              <a:ext cx="583071" cy="268494"/>
            </a:xfrm>
            <a:prstGeom prst="rect">
              <a:avLst/>
            </a:prstGeom>
          </p:spPr>
          <p:txBody>
            <a:bodyPr lIns="50800" tIns="50800" rIns="50800" bIns="50800" rtlCol="0" anchor="ctr"/>
            <a:lstStyle/>
            <a:p>
              <a:pPr algn="ctr">
                <a:lnSpc>
                  <a:spcPts val="3450"/>
                </a:lnSpc>
              </a:pPr>
              <a:endParaRPr/>
            </a:p>
          </p:txBody>
        </p:sp>
      </p:grpSp>
      <p:grpSp>
        <p:nvGrpSpPr>
          <p:cNvPr id="12" name="Group 12"/>
          <p:cNvGrpSpPr/>
          <p:nvPr/>
        </p:nvGrpSpPr>
        <p:grpSpPr>
          <a:xfrm>
            <a:off x="13576475" y="808418"/>
            <a:ext cx="2213848" cy="766281"/>
            <a:chOff x="0" y="0"/>
            <a:chExt cx="583071" cy="201819"/>
          </a:xfrm>
        </p:grpSpPr>
        <p:sp>
          <p:nvSpPr>
            <p:cNvPr id="13" name="Freeform 13"/>
            <p:cNvSpPr/>
            <p:nvPr/>
          </p:nvSpPr>
          <p:spPr>
            <a:xfrm>
              <a:off x="0" y="0"/>
              <a:ext cx="583071" cy="201819"/>
            </a:xfrm>
            <a:custGeom>
              <a:avLst/>
              <a:gdLst/>
              <a:ahLst/>
              <a:cxnLst/>
              <a:rect l="l" t="t" r="r" b="b"/>
              <a:pathLst>
                <a:path w="583071" h="201819">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a:ln cap="sq">
              <a:noFill/>
              <a:prstDash val="solid"/>
              <a:miter/>
            </a:ln>
          </p:spPr>
        </p:sp>
        <p:sp>
          <p:nvSpPr>
            <p:cNvPr id="14" name="TextBox 14"/>
            <p:cNvSpPr txBox="1"/>
            <p:nvPr/>
          </p:nvSpPr>
          <p:spPr>
            <a:xfrm>
              <a:off x="0" y="-66675"/>
              <a:ext cx="583071" cy="268494"/>
            </a:xfrm>
            <a:prstGeom prst="rect">
              <a:avLst/>
            </a:prstGeom>
          </p:spPr>
          <p:txBody>
            <a:bodyPr lIns="50800" tIns="50800" rIns="50800" bIns="50800" rtlCol="0" anchor="ctr"/>
            <a:lstStyle/>
            <a:p>
              <a:pPr algn="ctr">
                <a:lnSpc>
                  <a:spcPts val="3450"/>
                </a:lnSpc>
              </a:pPr>
              <a:endParaRPr/>
            </a:p>
          </p:txBody>
        </p:sp>
      </p:grpSp>
      <p:grpSp>
        <p:nvGrpSpPr>
          <p:cNvPr id="15" name="Group 15"/>
          <p:cNvGrpSpPr/>
          <p:nvPr/>
        </p:nvGrpSpPr>
        <p:grpSpPr>
          <a:xfrm>
            <a:off x="15948247" y="808418"/>
            <a:ext cx="2213848" cy="766281"/>
            <a:chOff x="0" y="0"/>
            <a:chExt cx="583071" cy="201819"/>
          </a:xfrm>
        </p:grpSpPr>
        <p:sp>
          <p:nvSpPr>
            <p:cNvPr id="16" name="Freeform 16"/>
            <p:cNvSpPr/>
            <p:nvPr/>
          </p:nvSpPr>
          <p:spPr>
            <a:xfrm>
              <a:off x="0" y="0"/>
              <a:ext cx="583071" cy="201819"/>
            </a:xfrm>
            <a:custGeom>
              <a:avLst/>
              <a:gdLst/>
              <a:ahLst/>
              <a:cxnLst/>
              <a:rect l="l" t="t" r="r" b="b"/>
              <a:pathLst>
                <a:path w="583071" h="201819">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001E2E"/>
            </a:solidFill>
            <a:ln w="38100" cap="sq">
              <a:solidFill>
                <a:srgbClr val="7AFFFF"/>
              </a:solidFill>
              <a:prstDash val="solid"/>
              <a:miter/>
            </a:ln>
          </p:spPr>
        </p:sp>
        <p:sp>
          <p:nvSpPr>
            <p:cNvPr id="17" name="TextBox 17"/>
            <p:cNvSpPr txBox="1"/>
            <p:nvPr/>
          </p:nvSpPr>
          <p:spPr>
            <a:xfrm>
              <a:off x="0" y="-66675"/>
              <a:ext cx="583071" cy="268494"/>
            </a:xfrm>
            <a:prstGeom prst="rect">
              <a:avLst/>
            </a:prstGeom>
          </p:spPr>
          <p:txBody>
            <a:bodyPr lIns="50800" tIns="50800" rIns="50800" bIns="50800" rtlCol="0" anchor="ctr"/>
            <a:lstStyle/>
            <a:p>
              <a:pPr algn="ctr">
                <a:lnSpc>
                  <a:spcPts val="3450"/>
                </a:lnSpc>
              </a:pPr>
              <a:endParaRPr/>
            </a:p>
          </p:txBody>
        </p:sp>
      </p:grpSp>
      <p:sp>
        <p:nvSpPr>
          <p:cNvPr id="18" name="TextBox 18"/>
          <p:cNvSpPr txBox="1"/>
          <p:nvPr/>
        </p:nvSpPr>
        <p:spPr>
          <a:xfrm>
            <a:off x="1550970" y="2863280"/>
            <a:ext cx="13619148" cy="579907"/>
          </a:xfrm>
          <a:prstGeom prst="rect">
            <a:avLst/>
          </a:prstGeom>
        </p:spPr>
        <p:txBody>
          <a:bodyPr lIns="0" tIns="0" rIns="0" bIns="0" rtlCol="0" anchor="t">
            <a:spAutoFit/>
          </a:bodyPr>
          <a:lstStyle/>
          <a:p>
            <a:pPr algn="l">
              <a:lnSpc>
                <a:spcPts val="4122"/>
              </a:lnSpc>
            </a:pPr>
            <a:r>
              <a:rPr lang="en-US" sz="5153" b="1">
                <a:solidFill>
                  <a:srgbClr val="7AFFFF"/>
                </a:solidFill>
                <a:latin typeface="TT Autonomous Bold"/>
                <a:ea typeface="TT Autonomous Bold"/>
                <a:cs typeface="TT Autonomous Bold"/>
                <a:sym typeface="TT Autonomous Bold"/>
              </a:rPr>
              <a:t>Conclusion</a:t>
            </a:r>
          </a:p>
        </p:txBody>
      </p:sp>
      <p:sp>
        <p:nvSpPr>
          <p:cNvPr id="19" name="TextBox 19"/>
          <p:cNvSpPr txBox="1"/>
          <p:nvPr/>
        </p:nvSpPr>
        <p:spPr>
          <a:xfrm>
            <a:off x="8865505" y="1006774"/>
            <a:ext cx="2080358" cy="321945"/>
          </a:xfrm>
          <a:prstGeom prst="rect">
            <a:avLst/>
          </a:prstGeom>
        </p:spPr>
        <p:txBody>
          <a:bodyPr lIns="0" tIns="0" rIns="0" bIns="0" rtlCol="0" anchor="t">
            <a:spAutoFit/>
          </a:bodyPr>
          <a:lstStyle/>
          <a:p>
            <a:pPr algn="ctr">
              <a:lnSpc>
                <a:spcPts val="2700"/>
              </a:lnSpc>
            </a:pPr>
            <a:r>
              <a:rPr lang="en-US" sz="1800" b="1" spc="41">
                <a:solidFill>
                  <a:srgbClr val="7AFFFF"/>
                </a:solidFill>
                <a:latin typeface="Canva Sans Bold"/>
                <a:ea typeface="Canva Sans Bold"/>
                <a:cs typeface="Canva Sans Bold"/>
                <a:sym typeface="Canva Sans Bold"/>
              </a:rPr>
              <a:t>Abstract</a:t>
            </a:r>
          </a:p>
        </p:txBody>
      </p:sp>
      <p:sp>
        <p:nvSpPr>
          <p:cNvPr id="20" name="TextBox 20"/>
          <p:cNvSpPr txBox="1"/>
          <p:nvPr/>
        </p:nvSpPr>
        <p:spPr>
          <a:xfrm>
            <a:off x="11271447" y="1006774"/>
            <a:ext cx="2080358" cy="321945"/>
          </a:xfrm>
          <a:prstGeom prst="rect">
            <a:avLst/>
          </a:prstGeom>
        </p:spPr>
        <p:txBody>
          <a:bodyPr lIns="0" tIns="0" rIns="0" bIns="0" rtlCol="0" anchor="t">
            <a:spAutoFit/>
          </a:bodyPr>
          <a:lstStyle/>
          <a:p>
            <a:pPr algn="ctr">
              <a:lnSpc>
                <a:spcPts val="2700"/>
              </a:lnSpc>
            </a:pPr>
            <a:r>
              <a:rPr lang="en-US" sz="1800" b="1" spc="41">
                <a:solidFill>
                  <a:srgbClr val="7AFFFF"/>
                </a:solidFill>
                <a:latin typeface="Canva Sans Bold"/>
                <a:ea typeface="Canva Sans Bold"/>
                <a:cs typeface="Canva Sans Bold"/>
                <a:sym typeface="Canva Sans Bold"/>
              </a:rPr>
              <a:t>Methodology</a:t>
            </a:r>
          </a:p>
        </p:txBody>
      </p:sp>
      <p:sp>
        <p:nvSpPr>
          <p:cNvPr id="21" name="TextBox 21"/>
          <p:cNvSpPr txBox="1"/>
          <p:nvPr/>
        </p:nvSpPr>
        <p:spPr>
          <a:xfrm>
            <a:off x="13647500" y="1006774"/>
            <a:ext cx="2080358" cy="321945"/>
          </a:xfrm>
          <a:prstGeom prst="rect">
            <a:avLst/>
          </a:prstGeom>
        </p:spPr>
        <p:txBody>
          <a:bodyPr lIns="0" tIns="0" rIns="0" bIns="0" rtlCol="0" anchor="t">
            <a:spAutoFit/>
          </a:bodyPr>
          <a:lstStyle/>
          <a:p>
            <a:pPr algn="ctr">
              <a:lnSpc>
                <a:spcPts val="2700"/>
              </a:lnSpc>
            </a:pPr>
            <a:r>
              <a:rPr lang="en-US" sz="1800" b="1" spc="41">
                <a:solidFill>
                  <a:srgbClr val="7AFFFF"/>
                </a:solidFill>
                <a:latin typeface="Canva Sans Bold"/>
                <a:ea typeface="Canva Sans Bold"/>
                <a:cs typeface="Canva Sans Bold"/>
                <a:sym typeface="Canva Sans Bold"/>
              </a:rPr>
              <a:t>Analysis Insights</a:t>
            </a:r>
          </a:p>
        </p:txBody>
      </p:sp>
      <p:sp>
        <p:nvSpPr>
          <p:cNvPr id="22" name="TextBox 22"/>
          <p:cNvSpPr txBox="1"/>
          <p:nvPr/>
        </p:nvSpPr>
        <p:spPr>
          <a:xfrm>
            <a:off x="16023553" y="1006774"/>
            <a:ext cx="2080358" cy="321945"/>
          </a:xfrm>
          <a:prstGeom prst="rect">
            <a:avLst/>
          </a:prstGeom>
        </p:spPr>
        <p:txBody>
          <a:bodyPr lIns="0" tIns="0" rIns="0" bIns="0" rtlCol="0" anchor="t">
            <a:spAutoFit/>
          </a:bodyPr>
          <a:lstStyle/>
          <a:p>
            <a:pPr algn="ctr">
              <a:lnSpc>
                <a:spcPts val="2700"/>
              </a:lnSpc>
            </a:pPr>
            <a:r>
              <a:rPr lang="en-US" sz="1800" b="1" spc="41">
                <a:solidFill>
                  <a:srgbClr val="7AFFFF"/>
                </a:solidFill>
                <a:latin typeface="Canva Sans Bold"/>
                <a:ea typeface="Canva Sans Bold"/>
                <a:cs typeface="Canva Sans Bold"/>
                <a:sym typeface="Canva Sans Bold"/>
              </a:rPr>
              <a:t>Conclusion</a:t>
            </a:r>
          </a:p>
        </p:txBody>
      </p:sp>
      <p:sp>
        <p:nvSpPr>
          <p:cNvPr id="23" name="TextBox 23"/>
          <p:cNvSpPr txBox="1"/>
          <p:nvPr/>
        </p:nvSpPr>
        <p:spPr>
          <a:xfrm>
            <a:off x="1543048" y="3471649"/>
            <a:ext cx="14247275" cy="2781586"/>
          </a:xfrm>
          <a:prstGeom prst="rect">
            <a:avLst/>
          </a:prstGeom>
        </p:spPr>
        <p:txBody>
          <a:bodyPr lIns="0" tIns="0" rIns="0" bIns="0" rtlCol="0" anchor="t">
            <a:spAutoFit/>
          </a:bodyPr>
          <a:lstStyle/>
          <a:p>
            <a:pPr algn="l">
              <a:lnSpc>
                <a:spcPts val="3738"/>
              </a:lnSpc>
            </a:pPr>
            <a:r>
              <a:rPr lang="en-US" sz="2492" spc="57">
                <a:solidFill>
                  <a:srgbClr val="FFFFFF"/>
                </a:solidFill>
                <a:latin typeface="Canva Sans"/>
                <a:ea typeface="Canva Sans"/>
                <a:cs typeface="Canva Sans"/>
                <a:sym typeface="Canva Sans"/>
              </a:rPr>
              <a:t>The analysis shows that app installs are mainly driven by category relevance and user needs, not just by price or size. High-rated apps follow two paths: free and lightweight or paid and feature-rich—both in popular categories. Low installs are often due to being paid, large-sized, or in less preferred categories. Also, updates depend on user ratings, highlighting the importance of feedback. Focused improvements in Education and Finance categories can unlock growth opportunities.</a:t>
            </a:r>
          </a:p>
        </p:txBody>
      </p:sp>
      <p:sp>
        <p:nvSpPr>
          <p:cNvPr id="24" name="TextBox 24"/>
          <p:cNvSpPr txBox="1"/>
          <p:nvPr/>
        </p:nvSpPr>
        <p:spPr>
          <a:xfrm>
            <a:off x="6534200" y="903293"/>
            <a:ext cx="2003454" cy="972252"/>
          </a:xfrm>
          <a:prstGeom prst="rect">
            <a:avLst/>
          </a:prstGeom>
        </p:spPr>
        <p:txBody>
          <a:bodyPr lIns="0" tIns="0" rIns="0" bIns="0" rtlCol="0" anchor="t">
            <a:spAutoFit/>
          </a:bodyPr>
          <a:lstStyle/>
          <a:p>
            <a:pPr algn="ctr">
              <a:lnSpc>
                <a:spcPts val="2600"/>
              </a:lnSpc>
            </a:pPr>
            <a:r>
              <a:rPr lang="en-US" sz="1733" b="1" spc="39">
                <a:solidFill>
                  <a:srgbClr val="7AFFFF"/>
                </a:solidFill>
                <a:latin typeface="Canva Sans Bold"/>
                <a:ea typeface="Canva Sans Bold"/>
                <a:cs typeface="Canva Sans Bold"/>
                <a:sym typeface="Canva Sans Bold"/>
              </a:rPr>
              <a:t>Problem Statement</a:t>
            </a:r>
          </a:p>
          <a:p>
            <a:pPr algn="ctr">
              <a:lnSpc>
                <a:spcPts val="2600"/>
              </a:lnSpc>
            </a:pPr>
            <a:endParaRPr lang="en-US" sz="1733" b="1" spc="39">
              <a:solidFill>
                <a:srgbClr val="7AFFFF"/>
              </a:solidFill>
              <a:latin typeface="Canva Sans Bold"/>
              <a:ea typeface="Canva Sans Bold"/>
              <a:cs typeface="Canva Sans Bold"/>
              <a:sym typeface="Canva Sans Bold"/>
            </a:endParaRPr>
          </a:p>
        </p:txBody>
      </p:sp>
      <p:sp>
        <p:nvSpPr>
          <p:cNvPr id="25" name="TextBox 25"/>
          <p:cNvSpPr txBox="1"/>
          <p:nvPr/>
        </p:nvSpPr>
        <p:spPr>
          <a:xfrm>
            <a:off x="1550970" y="6967610"/>
            <a:ext cx="14247275" cy="2314861"/>
          </a:xfrm>
          <a:prstGeom prst="rect">
            <a:avLst/>
          </a:prstGeom>
        </p:spPr>
        <p:txBody>
          <a:bodyPr lIns="0" tIns="0" rIns="0" bIns="0" rtlCol="0" anchor="t">
            <a:spAutoFit/>
          </a:bodyPr>
          <a:lstStyle/>
          <a:p>
            <a:pPr algn="l">
              <a:lnSpc>
                <a:spcPts val="3738"/>
              </a:lnSpc>
            </a:pPr>
            <a:r>
              <a:rPr lang="en-US" sz="2492" b="1" spc="57">
                <a:solidFill>
                  <a:srgbClr val="FFFFFF"/>
                </a:solidFill>
                <a:latin typeface="Canva Sans Bold"/>
                <a:ea typeface="Canva Sans Bold"/>
                <a:cs typeface="Canva Sans Bold"/>
                <a:sym typeface="Canva Sans Bold"/>
              </a:rPr>
              <a:t>RECOMMENDATION:</a:t>
            </a:r>
          </a:p>
          <a:p>
            <a:pPr algn="l">
              <a:lnSpc>
                <a:spcPts val="3738"/>
              </a:lnSpc>
            </a:pPr>
            <a:r>
              <a:rPr lang="en-US" sz="2492" spc="57">
                <a:solidFill>
                  <a:srgbClr val="FFFFFF"/>
                </a:solidFill>
                <a:latin typeface="Canva Sans"/>
                <a:ea typeface="Canva Sans"/>
                <a:cs typeface="Canva Sans"/>
                <a:sym typeface="Canva Sans"/>
              </a:rPr>
              <a:t>Focus on popular </a:t>
            </a:r>
            <a:r>
              <a:rPr lang="en-US" sz="2492" b="1" spc="57">
                <a:solidFill>
                  <a:srgbClr val="FF914D"/>
                </a:solidFill>
                <a:latin typeface="Canva Sans Bold"/>
                <a:ea typeface="Canva Sans Bold"/>
                <a:cs typeface="Canva Sans Bold"/>
                <a:sym typeface="Canva Sans Bold"/>
              </a:rPr>
              <a:t>user-preferred categories</a:t>
            </a:r>
            <a:r>
              <a:rPr lang="en-US" sz="2492" spc="57">
                <a:solidFill>
                  <a:srgbClr val="FFFFFF"/>
                </a:solidFill>
                <a:latin typeface="Canva Sans"/>
                <a:ea typeface="Canva Sans"/>
                <a:cs typeface="Canva Sans"/>
                <a:sym typeface="Canva Sans"/>
              </a:rPr>
              <a:t>. Develop </a:t>
            </a:r>
            <a:r>
              <a:rPr lang="en-US" sz="2492" b="1" spc="57">
                <a:solidFill>
                  <a:srgbClr val="FF914D"/>
                </a:solidFill>
                <a:latin typeface="Canva Sans Bold"/>
                <a:ea typeface="Canva Sans Bold"/>
                <a:cs typeface="Canva Sans Bold"/>
                <a:sym typeface="Canva Sans Bold"/>
              </a:rPr>
              <a:t>free, lightweight apps</a:t>
            </a:r>
            <a:r>
              <a:rPr lang="en-US" sz="2492" spc="57">
                <a:solidFill>
                  <a:srgbClr val="FFFFFF"/>
                </a:solidFill>
                <a:latin typeface="Canva Sans"/>
                <a:ea typeface="Canva Sans"/>
                <a:cs typeface="Canva Sans"/>
                <a:sym typeface="Canva Sans"/>
              </a:rPr>
              <a:t> to boost installs. Use </a:t>
            </a:r>
            <a:r>
              <a:rPr lang="en-US" sz="2492" b="1" spc="57">
                <a:solidFill>
                  <a:srgbClr val="FF914D"/>
                </a:solidFill>
                <a:latin typeface="Canva Sans Bold"/>
                <a:ea typeface="Canva Sans Bold"/>
                <a:cs typeface="Canva Sans Bold"/>
                <a:sym typeface="Canva Sans Bold"/>
              </a:rPr>
              <a:t>ratings and feedback</a:t>
            </a:r>
            <a:r>
              <a:rPr lang="en-US" sz="2492" spc="57">
                <a:solidFill>
                  <a:srgbClr val="FFFFFF"/>
                </a:solidFill>
                <a:latin typeface="Canva Sans"/>
                <a:ea typeface="Canva Sans"/>
                <a:cs typeface="Canva Sans"/>
                <a:sym typeface="Canva Sans"/>
              </a:rPr>
              <a:t> to guide updates. Concentrate </a:t>
            </a:r>
            <a:r>
              <a:rPr lang="en-US" sz="2492" b="1" spc="57">
                <a:solidFill>
                  <a:srgbClr val="FF914D"/>
                </a:solidFill>
                <a:latin typeface="Canva Sans Bold"/>
                <a:ea typeface="Canva Sans Bold"/>
                <a:cs typeface="Canva Sans Bold"/>
                <a:sym typeface="Canva Sans Bold"/>
              </a:rPr>
              <a:t>Game, News and Magazine, Education, and Finance apps</a:t>
            </a:r>
          </a:p>
          <a:p>
            <a:pPr algn="l">
              <a:lnSpc>
                <a:spcPts val="3738"/>
              </a:lnSpc>
            </a:pPr>
            <a:endParaRPr lang="en-US" sz="2492" b="1" spc="57">
              <a:solidFill>
                <a:srgbClr val="FF914D"/>
              </a:solidFill>
              <a:latin typeface="Canva Sans Bold"/>
              <a:ea typeface="Canva Sans Bold"/>
              <a:cs typeface="Canva Sans Bold"/>
              <a:sym typeface="Canva Sans Bold"/>
            </a:endParaRP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121B"/>
        </a:solidFill>
        <a:effectLst/>
      </p:bgPr>
    </p:bg>
    <p:spTree>
      <p:nvGrpSpPr>
        <p:cNvPr id="1" name=""/>
        <p:cNvGrpSpPr/>
        <p:nvPr/>
      </p:nvGrpSpPr>
      <p:grpSpPr>
        <a:xfrm>
          <a:off x="0" y="0"/>
          <a:ext cx="0" cy="0"/>
          <a:chOff x="0" y="0"/>
          <a:chExt cx="0" cy="0"/>
        </a:xfrm>
      </p:grpSpPr>
      <p:sp>
        <p:nvSpPr>
          <p:cNvPr id="2" name="Freeform 2"/>
          <p:cNvSpPr/>
          <p:nvPr/>
        </p:nvSpPr>
        <p:spPr>
          <a:xfrm flipV="1">
            <a:off x="-3111598" y="4914258"/>
            <a:ext cx="10922401" cy="6732171"/>
          </a:xfrm>
          <a:custGeom>
            <a:avLst/>
            <a:gdLst/>
            <a:ahLst/>
            <a:cxnLst/>
            <a:rect l="l" t="t" r="r" b="b"/>
            <a:pathLst>
              <a:path w="10922401" h="6732171">
                <a:moveTo>
                  <a:pt x="0" y="6732170"/>
                </a:moveTo>
                <a:lnTo>
                  <a:pt x="10922401" y="6732170"/>
                </a:lnTo>
                <a:lnTo>
                  <a:pt x="10922401" y="0"/>
                </a:lnTo>
                <a:lnTo>
                  <a:pt x="0" y="0"/>
                </a:lnTo>
                <a:lnTo>
                  <a:pt x="0" y="673217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0447546" y="551379"/>
            <a:ext cx="10922401" cy="6732171"/>
          </a:xfrm>
          <a:custGeom>
            <a:avLst/>
            <a:gdLst/>
            <a:ahLst/>
            <a:cxnLst/>
            <a:rect l="l" t="t" r="r" b="b"/>
            <a:pathLst>
              <a:path w="10922401" h="6732171">
                <a:moveTo>
                  <a:pt x="10922400" y="0"/>
                </a:moveTo>
                <a:lnTo>
                  <a:pt x="0" y="0"/>
                </a:lnTo>
                <a:lnTo>
                  <a:pt x="0" y="6732171"/>
                </a:lnTo>
                <a:lnTo>
                  <a:pt x="10922400" y="6732171"/>
                </a:lnTo>
                <a:lnTo>
                  <a:pt x="109224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4387099" y="4231639"/>
            <a:ext cx="9513802" cy="2223771"/>
          </a:xfrm>
          <a:prstGeom prst="rect">
            <a:avLst/>
          </a:prstGeom>
        </p:spPr>
        <p:txBody>
          <a:bodyPr lIns="0" tIns="0" rIns="0" bIns="0" rtlCol="0" anchor="t">
            <a:spAutoFit/>
          </a:bodyPr>
          <a:lstStyle/>
          <a:p>
            <a:pPr algn="ctr">
              <a:lnSpc>
                <a:spcPts val="8320"/>
              </a:lnSpc>
            </a:pPr>
            <a:r>
              <a:rPr lang="en-US" sz="10400" b="1">
                <a:solidFill>
                  <a:srgbClr val="FFFFFF"/>
                </a:solidFill>
                <a:latin typeface="TT Autonomous Bold"/>
                <a:ea typeface="TT Autonomous Bold"/>
                <a:cs typeface="TT Autonomous Bold"/>
                <a:sym typeface="TT Autonomous Bold"/>
              </a:rPr>
              <a:t>THANK</a:t>
            </a:r>
          </a:p>
          <a:p>
            <a:pPr algn="ctr">
              <a:lnSpc>
                <a:spcPts val="8320"/>
              </a:lnSpc>
            </a:pPr>
            <a:r>
              <a:rPr lang="en-US" sz="10400" b="1">
                <a:solidFill>
                  <a:srgbClr val="FFFFFF"/>
                </a:solidFill>
                <a:latin typeface="TT Autonomous Bold"/>
                <a:ea typeface="TT Autonomous Bold"/>
                <a:cs typeface="TT Autonomous Bold"/>
                <a:sym typeface="TT Autonomous Bold"/>
              </a:rPr>
              <a:t>YOU</a:t>
            </a:r>
          </a:p>
        </p:txBody>
      </p:sp>
      <p:sp>
        <p:nvSpPr>
          <p:cNvPr id="5" name="Freeform 5"/>
          <p:cNvSpPr/>
          <p:nvPr/>
        </p:nvSpPr>
        <p:spPr>
          <a:xfrm rot="-5400000">
            <a:off x="-5247172" y="364429"/>
            <a:ext cx="10229950" cy="13186708"/>
          </a:xfrm>
          <a:custGeom>
            <a:avLst/>
            <a:gdLst/>
            <a:ahLst/>
            <a:cxnLst/>
            <a:rect l="l" t="t" r="r" b="b"/>
            <a:pathLst>
              <a:path w="10229950" h="13186708">
                <a:moveTo>
                  <a:pt x="0" y="0"/>
                </a:moveTo>
                <a:lnTo>
                  <a:pt x="10229950" y="0"/>
                </a:lnTo>
                <a:lnTo>
                  <a:pt x="10229950" y="13186708"/>
                </a:lnTo>
                <a:lnTo>
                  <a:pt x="0" y="13186708"/>
                </a:lnTo>
                <a:lnTo>
                  <a:pt x="0" y="0"/>
                </a:lnTo>
                <a:close/>
              </a:path>
            </a:pathLst>
          </a:custGeom>
          <a:blipFill>
            <a:blip r:embed="rId4"/>
            <a:stretch>
              <a:fillRect/>
            </a:stretch>
          </a:blipFill>
        </p:spPr>
      </p:sp>
      <p:sp>
        <p:nvSpPr>
          <p:cNvPr id="6" name="Freeform 6"/>
          <p:cNvSpPr/>
          <p:nvPr/>
        </p:nvSpPr>
        <p:spPr>
          <a:xfrm>
            <a:off x="11204702" y="-2701568"/>
            <a:ext cx="7684389" cy="8229600"/>
          </a:xfrm>
          <a:custGeom>
            <a:avLst/>
            <a:gdLst/>
            <a:ahLst/>
            <a:cxnLst/>
            <a:rect l="l" t="t" r="r" b="b"/>
            <a:pathLst>
              <a:path w="7684389" h="8229600">
                <a:moveTo>
                  <a:pt x="0" y="0"/>
                </a:moveTo>
                <a:lnTo>
                  <a:pt x="7684389" y="0"/>
                </a:lnTo>
                <a:lnTo>
                  <a:pt x="7684389" y="8229600"/>
                </a:lnTo>
                <a:lnTo>
                  <a:pt x="0" y="8229600"/>
                </a:lnTo>
                <a:lnTo>
                  <a:pt x="0" y="0"/>
                </a:lnTo>
                <a:close/>
              </a:path>
            </a:pathLst>
          </a:custGeom>
          <a:blipFill>
            <a:blip r:embed="rId5"/>
            <a:stretch>
              <a:fillRect/>
            </a:stretch>
          </a:blipFill>
        </p:spPr>
      </p:sp>
      <p:sp>
        <p:nvSpPr>
          <p:cNvPr id="7" name="Freeform 7"/>
          <p:cNvSpPr/>
          <p:nvPr/>
        </p:nvSpPr>
        <p:spPr>
          <a:xfrm>
            <a:off x="5059553" y="3388244"/>
            <a:ext cx="7315200" cy="443345"/>
          </a:xfrm>
          <a:custGeom>
            <a:avLst/>
            <a:gdLst/>
            <a:ahLst/>
            <a:cxnLst/>
            <a:rect l="l" t="t" r="r" b="b"/>
            <a:pathLst>
              <a:path w="7315200" h="443345">
                <a:moveTo>
                  <a:pt x="0" y="0"/>
                </a:moveTo>
                <a:lnTo>
                  <a:pt x="7315200" y="0"/>
                </a:lnTo>
                <a:lnTo>
                  <a:pt x="7315200" y="443345"/>
                </a:lnTo>
                <a:lnTo>
                  <a:pt x="0" y="4433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121B"/>
        </a:solidFill>
        <a:effectLst/>
      </p:bgPr>
    </p:bg>
    <p:spTree>
      <p:nvGrpSpPr>
        <p:cNvPr id="1" name=""/>
        <p:cNvGrpSpPr/>
        <p:nvPr/>
      </p:nvGrpSpPr>
      <p:grpSpPr>
        <a:xfrm>
          <a:off x="0" y="0"/>
          <a:ext cx="0" cy="0"/>
          <a:chOff x="0" y="0"/>
          <a:chExt cx="0" cy="0"/>
        </a:xfrm>
      </p:grpSpPr>
      <p:grpSp>
        <p:nvGrpSpPr>
          <p:cNvPr id="2" name="Group 2"/>
          <p:cNvGrpSpPr/>
          <p:nvPr/>
        </p:nvGrpSpPr>
        <p:grpSpPr>
          <a:xfrm>
            <a:off x="2156378" y="2291261"/>
            <a:ext cx="3335080" cy="3289565"/>
            <a:chOff x="0" y="0"/>
            <a:chExt cx="1249931" cy="1232873"/>
          </a:xfrm>
        </p:grpSpPr>
        <p:sp>
          <p:nvSpPr>
            <p:cNvPr id="3" name="Freeform 3"/>
            <p:cNvSpPr/>
            <p:nvPr/>
          </p:nvSpPr>
          <p:spPr>
            <a:xfrm>
              <a:off x="0" y="0"/>
              <a:ext cx="1249931" cy="1232873"/>
            </a:xfrm>
            <a:custGeom>
              <a:avLst/>
              <a:gdLst/>
              <a:ahLst/>
              <a:cxnLst/>
              <a:rect l="l" t="t" r="r" b="b"/>
              <a:pathLst>
                <a:path w="1249931" h="1232873">
                  <a:moveTo>
                    <a:pt x="0" y="0"/>
                  </a:moveTo>
                  <a:lnTo>
                    <a:pt x="1249931" y="0"/>
                  </a:lnTo>
                  <a:lnTo>
                    <a:pt x="1249931" y="1232873"/>
                  </a:lnTo>
                  <a:lnTo>
                    <a:pt x="0" y="1232873"/>
                  </a:lnTo>
                  <a:close/>
                </a:path>
              </a:pathLst>
            </a:custGeom>
            <a:solidFill>
              <a:srgbClr val="FFFFFF"/>
            </a:solidFill>
          </p:spPr>
        </p:sp>
        <p:sp>
          <p:nvSpPr>
            <p:cNvPr id="4" name="TextBox 4"/>
            <p:cNvSpPr txBox="1"/>
            <p:nvPr/>
          </p:nvSpPr>
          <p:spPr>
            <a:xfrm>
              <a:off x="0" y="-38100"/>
              <a:ext cx="1249931" cy="127097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862833" y="5858583"/>
            <a:ext cx="3335080" cy="3289565"/>
            <a:chOff x="0" y="0"/>
            <a:chExt cx="1249931" cy="1232873"/>
          </a:xfrm>
        </p:grpSpPr>
        <p:sp>
          <p:nvSpPr>
            <p:cNvPr id="6" name="Freeform 6"/>
            <p:cNvSpPr/>
            <p:nvPr/>
          </p:nvSpPr>
          <p:spPr>
            <a:xfrm>
              <a:off x="0" y="0"/>
              <a:ext cx="1249931" cy="1232873"/>
            </a:xfrm>
            <a:custGeom>
              <a:avLst/>
              <a:gdLst/>
              <a:ahLst/>
              <a:cxnLst/>
              <a:rect l="l" t="t" r="r" b="b"/>
              <a:pathLst>
                <a:path w="1249931" h="1232873">
                  <a:moveTo>
                    <a:pt x="0" y="0"/>
                  </a:moveTo>
                  <a:lnTo>
                    <a:pt x="1249931" y="0"/>
                  </a:lnTo>
                  <a:lnTo>
                    <a:pt x="1249931" y="1232873"/>
                  </a:lnTo>
                  <a:lnTo>
                    <a:pt x="0" y="1232873"/>
                  </a:lnTo>
                  <a:close/>
                </a:path>
              </a:pathLst>
            </a:custGeom>
            <a:solidFill>
              <a:srgbClr val="FFFFFF"/>
            </a:solidFill>
          </p:spPr>
        </p:sp>
        <p:sp>
          <p:nvSpPr>
            <p:cNvPr id="7" name="TextBox 7"/>
            <p:cNvSpPr txBox="1"/>
            <p:nvPr/>
          </p:nvSpPr>
          <p:spPr>
            <a:xfrm>
              <a:off x="0" y="-38100"/>
              <a:ext cx="1249931" cy="127097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9569388" y="5858583"/>
            <a:ext cx="3335080" cy="3289565"/>
            <a:chOff x="0" y="0"/>
            <a:chExt cx="1249931" cy="1232873"/>
          </a:xfrm>
        </p:grpSpPr>
        <p:sp>
          <p:nvSpPr>
            <p:cNvPr id="9" name="Freeform 9"/>
            <p:cNvSpPr/>
            <p:nvPr/>
          </p:nvSpPr>
          <p:spPr>
            <a:xfrm>
              <a:off x="0" y="0"/>
              <a:ext cx="1249931" cy="1232873"/>
            </a:xfrm>
            <a:custGeom>
              <a:avLst/>
              <a:gdLst/>
              <a:ahLst/>
              <a:cxnLst/>
              <a:rect l="l" t="t" r="r" b="b"/>
              <a:pathLst>
                <a:path w="1249931" h="1232873">
                  <a:moveTo>
                    <a:pt x="0" y="0"/>
                  </a:moveTo>
                  <a:lnTo>
                    <a:pt x="1249931" y="0"/>
                  </a:lnTo>
                  <a:lnTo>
                    <a:pt x="1249931" y="1232873"/>
                  </a:lnTo>
                  <a:lnTo>
                    <a:pt x="0" y="1232873"/>
                  </a:lnTo>
                  <a:close/>
                </a:path>
              </a:pathLst>
            </a:custGeom>
            <a:solidFill>
              <a:srgbClr val="FFFFFF"/>
            </a:solidFill>
          </p:spPr>
        </p:sp>
        <p:sp>
          <p:nvSpPr>
            <p:cNvPr id="10" name="TextBox 10"/>
            <p:cNvSpPr txBox="1"/>
            <p:nvPr/>
          </p:nvSpPr>
          <p:spPr>
            <a:xfrm>
              <a:off x="0" y="-38100"/>
              <a:ext cx="1249931" cy="127097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2372175" y="2461946"/>
            <a:ext cx="2903486" cy="2312687"/>
            <a:chOff x="0" y="0"/>
            <a:chExt cx="3871315" cy="3083583"/>
          </a:xfrm>
        </p:grpSpPr>
        <p:pic>
          <p:nvPicPr>
            <p:cNvPr id="12" name="Picture 12"/>
            <p:cNvPicPr>
              <a:picLocks noChangeAspect="1"/>
            </p:cNvPicPr>
            <p:nvPr/>
          </p:nvPicPr>
          <p:blipFill>
            <a:blip r:embed="rId2"/>
            <a:srcRect t="4658" b="34638"/>
            <a:stretch>
              <a:fillRect/>
            </a:stretch>
          </p:blipFill>
          <p:spPr>
            <a:xfrm>
              <a:off x="0" y="0"/>
              <a:ext cx="3871315" cy="3083583"/>
            </a:xfrm>
            <a:prstGeom prst="rect">
              <a:avLst/>
            </a:prstGeom>
          </p:spPr>
        </p:pic>
      </p:grpSp>
      <p:grpSp>
        <p:nvGrpSpPr>
          <p:cNvPr id="13" name="Group 13"/>
          <p:cNvGrpSpPr/>
          <p:nvPr/>
        </p:nvGrpSpPr>
        <p:grpSpPr>
          <a:xfrm>
            <a:off x="6091523" y="6029268"/>
            <a:ext cx="2903486" cy="2312687"/>
            <a:chOff x="0" y="0"/>
            <a:chExt cx="3871315" cy="3083583"/>
          </a:xfrm>
        </p:grpSpPr>
        <p:pic>
          <p:nvPicPr>
            <p:cNvPr id="14" name="Picture 14"/>
            <p:cNvPicPr>
              <a:picLocks noChangeAspect="1"/>
            </p:cNvPicPr>
            <p:nvPr/>
          </p:nvPicPr>
          <p:blipFill>
            <a:blip r:embed="rId3"/>
            <a:srcRect t="7448" b="20864"/>
            <a:stretch>
              <a:fillRect/>
            </a:stretch>
          </p:blipFill>
          <p:spPr>
            <a:xfrm>
              <a:off x="0" y="0"/>
              <a:ext cx="3871315" cy="3083583"/>
            </a:xfrm>
            <a:prstGeom prst="rect">
              <a:avLst/>
            </a:prstGeom>
          </p:spPr>
        </p:pic>
      </p:grpSp>
      <p:grpSp>
        <p:nvGrpSpPr>
          <p:cNvPr id="15" name="Group 15"/>
          <p:cNvGrpSpPr/>
          <p:nvPr/>
        </p:nvGrpSpPr>
        <p:grpSpPr>
          <a:xfrm>
            <a:off x="9785185" y="6029268"/>
            <a:ext cx="2903486" cy="2312687"/>
            <a:chOff x="0" y="0"/>
            <a:chExt cx="3871315" cy="3083583"/>
          </a:xfrm>
        </p:grpSpPr>
        <p:pic>
          <p:nvPicPr>
            <p:cNvPr id="16" name="Picture 16"/>
            <p:cNvPicPr>
              <a:picLocks noChangeAspect="1"/>
            </p:cNvPicPr>
            <p:nvPr/>
          </p:nvPicPr>
          <p:blipFill>
            <a:blip r:embed="rId4"/>
            <a:srcRect l="14375" r="26048" b="64409"/>
            <a:stretch>
              <a:fillRect/>
            </a:stretch>
          </p:blipFill>
          <p:spPr>
            <a:xfrm>
              <a:off x="0" y="0"/>
              <a:ext cx="3871315" cy="3083583"/>
            </a:xfrm>
            <a:prstGeom prst="rect">
              <a:avLst/>
            </a:prstGeom>
          </p:spPr>
        </p:pic>
      </p:grpSp>
      <p:grpSp>
        <p:nvGrpSpPr>
          <p:cNvPr id="17" name="Group 17"/>
          <p:cNvGrpSpPr/>
          <p:nvPr/>
        </p:nvGrpSpPr>
        <p:grpSpPr>
          <a:xfrm>
            <a:off x="13251098" y="5838001"/>
            <a:ext cx="3335080" cy="3289565"/>
            <a:chOff x="0" y="0"/>
            <a:chExt cx="1249931" cy="1232873"/>
          </a:xfrm>
        </p:grpSpPr>
        <p:sp>
          <p:nvSpPr>
            <p:cNvPr id="18" name="Freeform 18"/>
            <p:cNvSpPr/>
            <p:nvPr/>
          </p:nvSpPr>
          <p:spPr>
            <a:xfrm>
              <a:off x="0" y="0"/>
              <a:ext cx="1249931" cy="1232873"/>
            </a:xfrm>
            <a:custGeom>
              <a:avLst/>
              <a:gdLst/>
              <a:ahLst/>
              <a:cxnLst/>
              <a:rect l="l" t="t" r="r" b="b"/>
              <a:pathLst>
                <a:path w="1249931" h="1232873">
                  <a:moveTo>
                    <a:pt x="0" y="0"/>
                  </a:moveTo>
                  <a:lnTo>
                    <a:pt x="1249931" y="0"/>
                  </a:lnTo>
                  <a:lnTo>
                    <a:pt x="1249931" y="1232873"/>
                  </a:lnTo>
                  <a:lnTo>
                    <a:pt x="0" y="1232873"/>
                  </a:lnTo>
                  <a:close/>
                </a:path>
              </a:pathLst>
            </a:custGeom>
            <a:solidFill>
              <a:srgbClr val="FFFFFF"/>
            </a:solidFill>
          </p:spPr>
        </p:sp>
        <p:sp>
          <p:nvSpPr>
            <p:cNvPr id="19" name="TextBox 19"/>
            <p:cNvSpPr txBox="1"/>
            <p:nvPr/>
          </p:nvSpPr>
          <p:spPr>
            <a:xfrm>
              <a:off x="0" y="-38100"/>
              <a:ext cx="1249931" cy="1270973"/>
            </a:xfrm>
            <a:prstGeom prst="rect">
              <a:avLst/>
            </a:prstGeom>
          </p:spPr>
          <p:txBody>
            <a:bodyPr lIns="50800" tIns="50800" rIns="50800" bIns="50800" rtlCol="0" anchor="ctr"/>
            <a:lstStyle/>
            <a:p>
              <a:pPr algn="ctr">
                <a:lnSpc>
                  <a:spcPts val="2659"/>
                </a:lnSpc>
              </a:pPr>
              <a:endParaRPr/>
            </a:p>
          </p:txBody>
        </p:sp>
      </p:grpSp>
      <p:grpSp>
        <p:nvGrpSpPr>
          <p:cNvPr id="20" name="Group 20"/>
          <p:cNvGrpSpPr>
            <a:grpSpLocks noChangeAspect="1"/>
          </p:cNvGrpSpPr>
          <p:nvPr/>
        </p:nvGrpSpPr>
        <p:grpSpPr>
          <a:xfrm>
            <a:off x="14460579" y="162765"/>
            <a:ext cx="1957046" cy="1957046"/>
            <a:chOff x="0" y="0"/>
            <a:chExt cx="14840029" cy="14840029"/>
          </a:xfrm>
        </p:grpSpPr>
        <p:sp>
          <p:nvSpPr>
            <p:cNvPr id="21" name="Freeform 21"/>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22" name="Freeform 22"/>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23" name="Freeform 23"/>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5"/>
              <a:stretch>
                <a:fillRect l="223" r="223"/>
              </a:stretch>
            </a:blipFill>
          </p:spPr>
        </p:sp>
      </p:grpSp>
      <p:grpSp>
        <p:nvGrpSpPr>
          <p:cNvPr id="24" name="Group 24"/>
          <p:cNvGrpSpPr/>
          <p:nvPr/>
        </p:nvGrpSpPr>
        <p:grpSpPr>
          <a:xfrm>
            <a:off x="13422451" y="6029268"/>
            <a:ext cx="2903486" cy="2312687"/>
            <a:chOff x="0" y="0"/>
            <a:chExt cx="3871315" cy="3083583"/>
          </a:xfrm>
        </p:grpSpPr>
        <p:pic>
          <p:nvPicPr>
            <p:cNvPr id="25" name="Picture 25"/>
            <p:cNvPicPr>
              <a:picLocks noChangeAspect="1"/>
            </p:cNvPicPr>
            <p:nvPr/>
          </p:nvPicPr>
          <p:blipFill>
            <a:blip r:embed="rId6"/>
            <a:srcRect l="22971" t="16044" r="601" b="56561"/>
            <a:stretch>
              <a:fillRect/>
            </a:stretch>
          </p:blipFill>
          <p:spPr>
            <a:xfrm>
              <a:off x="0" y="0"/>
              <a:ext cx="3871315" cy="3083583"/>
            </a:xfrm>
            <a:prstGeom prst="rect">
              <a:avLst/>
            </a:prstGeom>
          </p:spPr>
        </p:pic>
      </p:grpSp>
      <p:grpSp>
        <p:nvGrpSpPr>
          <p:cNvPr id="26" name="Group 26"/>
          <p:cNvGrpSpPr/>
          <p:nvPr/>
        </p:nvGrpSpPr>
        <p:grpSpPr>
          <a:xfrm>
            <a:off x="9569388" y="2264176"/>
            <a:ext cx="3335080" cy="3289565"/>
            <a:chOff x="0" y="0"/>
            <a:chExt cx="1249931" cy="1232873"/>
          </a:xfrm>
        </p:grpSpPr>
        <p:sp>
          <p:nvSpPr>
            <p:cNvPr id="27" name="Freeform 27"/>
            <p:cNvSpPr/>
            <p:nvPr/>
          </p:nvSpPr>
          <p:spPr>
            <a:xfrm>
              <a:off x="0" y="0"/>
              <a:ext cx="1249931" cy="1232873"/>
            </a:xfrm>
            <a:custGeom>
              <a:avLst/>
              <a:gdLst/>
              <a:ahLst/>
              <a:cxnLst/>
              <a:rect l="l" t="t" r="r" b="b"/>
              <a:pathLst>
                <a:path w="1249931" h="1232873">
                  <a:moveTo>
                    <a:pt x="0" y="0"/>
                  </a:moveTo>
                  <a:lnTo>
                    <a:pt x="1249931" y="0"/>
                  </a:lnTo>
                  <a:lnTo>
                    <a:pt x="1249931" y="1232873"/>
                  </a:lnTo>
                  <a:lnTo>
                    <a:pt x="0" y="1232873"/>
                  </a:lnTo>
                  <a:close/>
                </a:path>
              </a:pathLst>
            </a:custGeom>
            <a:solidFill>
              <a:srgbClr val="FFFFFF"/>
            </a:solidFill>
          </p:spPr>
        </p:sp>
        <p:sp>
          <p:nvSpPr>
            <p:cNvPr id="28" name="TextBox 28"/>
            <p:cNvSpPr txBox="1"/>
            <p:nvPr/>
          </p:nvSpPr>
          <p:spPr>
            <a:xfrm>
              <a:off x="0" y="-38100"/>
              <a:ext cx="1249931" cy="1270973"/>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9737941" y="2442194"/>
            <a:ext cx="2903486" cy="2312687"/>
            <a:chOff x="0" y="0"/>
            <a:chExt cx="3871315" cy="3083583"/>
          </a:xfrm>
        </p:grpSpPr>
        <p:pic>
          <p:nvPicPr>
            <p:cNvPr id="30" name="Picture 30"/>
            <p:cNvPicPr>
              <a:picLocks noChangeAspect="1"/>
            </p:cNvPicPr>
            <p:nvPr/>
          </p:nvPicPr>
          <p:blipFill>
            <a:blip r:embed="rId7"/>
            <a:srcRect l="6769" t="14067" r="16452" b="24701"/>
            <a:stretch>
              <a:fillRect/>
            </a:stretch>
          </p:blipFill>
          <p:spPr>
            <a:xfrm>
              <a:off x="0" y="0"/>
              <a:ext cx="3871315" cy="3083583"/>
            </a:xfrm>
            <a:prstGeom prst="rect">
              <a:avLst/>
            </a:prstGeom>
          </p:spPr>
        </p:pic>
      </p:grpSp>
      <p:grpSp>
        <p:nvGrpSpPr>
          <p:cNvPr id="31" name="Group 31"/>
          <p:cNvGrpSpPr/>
          <p:nvPr/>
        </p:nvGrpSpPr>
        <p:grpSpPr>
          <a:xfrm>
            <a:off x="5862833" y="2264176"/>
            <a:ext cx="3335080" cy="3289565"/>
            <a:chOff x="0" y="0"/>
            <a:chExt cx="1249931" cy="1232873"/>
          </a:xfrm>
        </p:grpSpPr>
        <p:sp>
          <p:nvSpPr>
            <p:cNvPr id="32" name="Freeform 32"/>
            <p:cNvSpPr/>
            <p:nvPr/>
          </p:nvSpPr>
          <p:spPr>
            <a:xfrm>
              <a:off x="0" y="0"/>
              <a:ext cx="1249931" cy="1232873"/>
            </a:xfrm>
            <a:custGeom>
              <a:avLst/>
              <a:gdLst/>
              <a:ahLst/>
              <a:cxnLst/>
              <a:rect l="l" t="t" r="r" b="b"/>
              <a:pathLst>
                <a:path w="1249931" h="1232873">
                  <a:moveTo>
                    <a:pt x="0" y="0"/>
                  </a:moveTo>
                  <a:lnTo>
                    <a:pt x="1249931" y="0"/>
                  </a:lnTo>
                  <a:lnTo>
                    <a:pt x="1249931" y="1232873"/>
                  </a:lnTo>
                  <a:lnTo>
                    <a:pt x="0" y="1232873"/>
                  </a:lnTo>
                  <a:close/>
                </a:path>
              </a:pathLst>
            </a:custGeom>
            <a:solidFill>
              <a:srgbClr val="FFFFFF"/>
            </a:solidFill>
          </p:spPr>
        </p:sp>
        <p:sp>
          <p:nvSpPr>
            <p:cNvPr id="33" name="TextBox 33"/>
            <p:cNvSpPr txBox="1"/>
            <p:nvPr/>
          </p:nvSpPr>
          <p:spPr>
            <a:xfrm>
              <a:off x="0" y="-38100"/>
              <a:ext cx="1249931" cy="1270973"/>
            </a:xfrm>
            <a:prstGeom prst="rect">
              <a:avLst/>
            </a:prstGeom>
          </p:spPr>
          <p:txBody>
            <a:bodyPr lIns="50800" tIns="50800" rIns="50800" bIns="50800" rtlCol="0" anchor="ctr"/>
            <a:lstStyle/>
            <a:p>
              <a:pPr algn="ctr">
                <a:lnSpc>
                  <a:spcPts val="2659"/>
                </a:lnSpc>
              </a:pPr>
              <a:endParaRPr/>
            </a:p>
          </p:txBody>
        </p:sp>
      </p:grpSp>
      <p:grpSp>
        <p:nvGrpSpPr>
          <p:cNvPr id="34" name="Group 34"/>
          <p:cNvGrpSpPr/>
          <p:nvPr/>
        </p:nvGrpSpPr>
        <p:grpSpPr>
          <a:xfrm>
            <a:off x="6078630" y="2434860"/>
            <a:ext cx="2903486" cy="2312687"/>
            <a:chOff x="0" y="0"/>
            <a:chExt cx="3871315" cy="3083583"/>
          </a:xfrm>
        </p:grpSpPr>
        <p:pic>
          <p:nvPicPr>
            <p:cNvPr id="35" name="Picture 35"/>
            <p:cNvPicPr>
              <a:picLocks noChangeAspect="1"/>
            </p:cNvPicPr>
            <p:nvPr/>
          </p:nvPicPr>
          <p:blipFill>
            <a:blip r:embed="rId8"/>
            <a:srcRect l="8355" t="2794" r="7566" b="13493"/>
            <a:stretch>
              <a:fillRect/>
            </a:stretch>
          </p:blipFill>
          <p:spPr>
            <a:xfrm>
              <a:off x="0" y="0"/>
              <a:ext cx="3871315" cy="3083583"/>
            </a:xfrm>
            <a:prstGeom prst="rect">
              <a:avLst/>
            </a:prstGeom>
          </p:spPr>
        </p:pic>
      </p:grpSp>
      <p:grpSp>
        <p:nvGrpSpPr>
          <p:cNvPr id="36" name="Group 36"/>
          <p:cNvGrpSpPr/>
          <p:nvPr/>
        </p:nvGrpSpPr>
        <p:grpSpPr>
          <a:xfrm>
            <a:off x="13251098" y="2234111"/>
            <a:ext cx="3335080" cy="3289565"/>
            <a:chOff x="0" y="0"/>
            <a:chExt cx="1249931" cy="1232873"/>
          </a:xfrm>
        </p:grpSpPr>
        <p:sp>
          <p:nvSpPr>
            <p:cNvPr id="37" name="Freeform 37"/>
            <p:cNvSpPr/>
            <p:nvPr/>
          </p:nvSpPr>
          <p:spPr>
            <a:xfrm>
              <a:off x="0" y="0"/>
              <a:ext cx="1249931" cy="1232873"/>
            </a:xfrm>
            <a:custGeom>
              <a:avLst/>
              <a:gdLst/>
              <a:ahLst/>
              <a:cxnLst/>
              <a:rect l="l" t="t" r="r" b="b"/>
              <a:pathLst>
                <a:path w="1249931" h="1232873">
                  <a:moveTo>
                    <a:pt x="0" y="0"/>
                  </a:moveTo>
                  <a:lnTo>
                    <a:pt x="1249931" y="0"/>
                  </a:lnTo>
                  <a:lnTo>
                    <a:pt x="1249931" y="1232873"/>
                  </a:lnTo>
                  <a:lnTo>
                    <a:pt x="0" y="1232873"/>
                  </a:lnTo>
                  <a:close/>
                </a:path>
              </a:pathLst>
            </a:custGeom>
            <a:solidFill>
              <a:srgbClr val="FFFFFF"/>
            </a:solidFill>
          </p:spPr>
        </p:sp>
        <p:sp>
          <p:nvSpPr>
            <p:cNvPr id="38" name="TextBox 38"/>
            <p:cNvSpPr txBox="1"/>
            <p:nvPr/>
          </p:nvSpPr>
          <p:spPr>
            <a:xfrm>
              <a:off x="0" y="-38100"/>
              <a:ext cx="1249931" cy="1270973"/>
            </a:xfrm>
            <a:prstGeom prst="rect">
              <a:avLst/>
            </a:prstGeom>
          </p:spPr>
          <p:txBody>
            <a:bodyPr lIns="50800" tIns="50800" rIns="50800" bIns="50800" rtlCol="0" anchor="ctr"/>
            <a:lstStyle/>
            <a:p>
              <a:pPr algn="ctr">
                <a:lnSpc>
                  <a:spcPts val="2659"/>
                </a:lnSpc>
              </a:pPr>
              <a:endParaRPr/>
            </a:p>
          </p:txBody>
        </p:sp>
      </p:grpSp>
      <p:grpSp>
        <p:nvGrpSpPr>
          <p:cNvPr id="39" name="Group 39"/>
          <p:cNvGrpSpPr/>
          <p:nvPr/>
        </p:nvGrpSpPr>
        <p:grpSpPr>
          <a:xfrm>
            <a:off x="13466895" y="2404796"/>
            <a:ext cx="2903486" cy="2312687"/>
            <a:chOff x="0" y="0"/>
            <a:chExt cx="3871315" cy="3083583"/>
          </a:xfrm>
        </p:grpSpPr>
        <p:pic>
          <p:nvPicPr>
            <p:cNvPr id="40" name="Picture 40"/>
            <p:cNvPicPr>
              <a:picLocks noChangeAspect="1"/>
            </p:cNvPicPr>
            <p:nvPr/>
          </p:nvPicPr>
          <p:blipFill>
            <a:blip r:embed="rId9"/>
            <a:srcRect l="25537" r="25537"/>
            <a:stretch>
              <a:fillRect/>
            </a:stretch>
          </p:blipFill>
          <p:spPr>
            <a:xfrm>
              <a:off x="0" y="0"/>
              <a:ext cx="3871315" cy="3083583"/>
            </a:xfrm>
            <a:prstGeom prst="rect">
              <a:avLst/>
            </a:prstGeom>
          </p:spPr>
        </p:pic>
      </p:grpSp>
      <p:grpSp>
        <p:nvGrpSpPr>
          <p:cNvPr id="41" name="Group 41"/>
          <p:cNvGrpSpPr/>
          <p:nvPr/>
        </p:nvGrpSpPr>
        <p:grpSpPr>
          <a:xfrm>
            <a:off x="13471538" y="2432801"/>
            <a:ext cx="2903486" cy="2312687"/>
            <a:chOff x="0" y="0"/>
            <a:chExt cx="3871315" cy="3083583"/>
          </a:xfrm>
        </p:grpSpPr>
        <p:pic>
          <p:nvPicPr>
            <p:cNvPr id="42" name="Picture 42"/>
            <p:cNvPicPr>
              <a:picLocks noChangeAspect="1"/>
            </p:cNvPicPr>
            <p:nvPr/>
          </p:nvPicPr>
          <p:blipFill>
            <a:blip r:embed="rId10"/>
            <a:srcRect t="6507" b="33753"/>
            <a:stretch>
              <a:fillRect/>
            </a:stretch>
          </p:blipFill>
          <p:spPr>
            <a:xfrm>
              <a:off x="0" y="0"/>
              <a:ext cx="3871315" cy="3083583"/>
            </a:xfrm>
            <a:prstGeom prst="rect">
              <a:avLst/>
            </a:prstGeom>
          </p:spPr>
        </p:pic>
      </p:grpSp>
      <p:grpSp>
        <p:nvGrpSpPr>
          <p:cNvPr id="43" name="Group 43"/>
          <p:cNvGrpSpPr/>
          <p:nvPr/>
        </p:nvGrpSpPr>
        <p:grpSpPr>
          <a:xfrm>
            <a:off x="2156378" y="5858583"/>
            <a:ext cx="3335080" cy="3289565"/>
            <a:chOff x="0" y="0"/>
            <a:chExt cx="1249931" cy="1232873"/>
          </a:xfrm>
        </p:grpSpPr>
        <p:sp>
          <p:nvSpPr>
            <p:cNvPr id="44" name="Freeform 44"/>
            <p:cNvSpPr/>
            <p:nvPr/>
          </p:nvSpPr>
          <p:spPr>
            <a:xfrm>
              <a:off x="0" y="0"/>
              <a:ext cx="1249931" cy="1232873"/>
            </a:xfrm>
            <a:custGeom>
              <a:avLst/>
              <a:gdLst/>
              <a:ahLst/>
              <a:cxnLst/>
              <a:rect l="l" t="t" r="r" b="b"/>
              <a:pathLst>
                <a:path w="1249931" h="1232873">
                  <a:moveTo>
                    <a:pt x="0" y="0"/>
                  </a:moveTo>
                  <a:lnTo>
                    <a:pt x="1249931" y="0"/>
                  </a:lnTo>
                  <a:lnTo>
                    <a:pt x="1249931" y="1232873"/>
                  </a:lnTo>
                  <a:lnTo>
                    <a:pt x="0" y="1232873"/>
                  </a:lnTo>
                  <a:close/>
                </a:path>
              </a:pathLst>
            </a:custGeom>
            <a:solidFill>
              <a:srgbClr val="FFFFFF"/>
            </a:solidFill>
          </p:spPr>
        </p:sp>
        <p:sp>
          <p:nvSpPr>
            <p:cNvPr id="45" name="TextBox 45"/>
            <p:cNvSpPr txBox="1"/>
            <p:nvPr/>
          </p:nvSpPr>
          <p:spPr>
            <a:xfrm>
              <a:off x="0" y="-38100"/>
              <a:ext cx="1249931" cy="1270973"/>
            </a:xfrm>
            <a:prstGeom prst="rect">
              <a:avLst/>
            </a:prstGeom>
          </p:spPr>
          <p:txBody>
            <a:bodyPr lIns="50800" tIns="50800" rIns="50800" bIns="50800" rtlCol="0" anchor="ctr"/>
            <a:lstStyle/>
            <a:p>
              <a:pPr algn="ctr">
                <a:lnSpc>
                  <a:spcPts val="2659"/>
                </a:lnSpc>
              </a:pPr>
              <a:endParaRPr/>
            </a:p>
          </p:txBody>
        </p:sp>
      </p:grpSp>
      <p:grpSp>
        <p:nvGrpSpPr>
          <p:cNvPr id="46" name="Group 46"/>
          <p:cNvGrpSpPr/>
          <p:nvPr/>
        </p:nvGrpSpPr>
        <p:grpSpPr>
          <a:xfrm>
            <a:off x="2372175" y="6029268"/>
            <a:ext cx="2903486" cy="2312687"/>
            <a:chOff x="0" y="0"/>
            <a:chExt cx="3871315" cy="3083583"/>
          </a:xfrm>
        </p:grpSpPr>
        <p:pic>
          <p:nvPicPr>
            <p:cNvPr id="47" name="Picture 47"/>
            <p:cNvPicPr>
              <a:picLocks noChangeAspect="1"/>
            </p:cNvPicPr>
            <p:nvPr/>
          </p:nvPicPr>
          <p:blipFill>
            <a:blip r:embed="rId11"/>
            <a:srcRect l="7391" t="6159" r="13858" b="31114"/>
            <a:stretch>
              <a:fillRect/>
            </a:stretch>
          </p:blipFill>
          <p:spPr>
            <a:xfrm>
              <a:off x="0" y="0"/>
              <a:ext cx="3871315" cy="3083583"/>
            </a:xfrm>
            <a:prstGeom prst="rect">
              <a:avLst/>
            </a:prstGeom>
          </p:spPr>
        </p:pic>
      </p:grpSp>
      <p:sp>
        <p:nvSpPr>
          <p:cNvPr id="48" name="TextBox 48"/>
          <p:cNvSpPr txBox="1"/>
          <p:nvPr/>
        </p:nvSpPr>
        <p:spPr>
          <a:xfrm>
            <a:off x="5491458" y="737428"/>
            <a:ext cx="10335264" cy="721995"/>
          </a:xfrm>
          <a:prstGeom prst="rect">
            <a:avLst/>
          </a:prstGeom>
        </p:spPr>
        <p:txBody>
          <a:bodyPr lIns="0" tIns="0" rIns="0" bIns="0" rtlCol="0" anchor="t">
            <a:spAutoFit/>
          </a:bodyPr>
          <a:lstStyle/>
          <a:p>
            <a:pPr algn="l">
              <a:lnSpc>
                <a:spcPts val="5879"/>
              </a:lnSpc>
            </a:pPr>
            <a:r>
              <a:rPr lang="en-US" sz="4199" b="1" spc="83">
                <a:solidFill>
                  <a:srgbClr val="FFFFFF"/>
                </a:solidFill>
                <a:latin typeface="Garet Bold"/>
                <a:ea typeface="Garet Bold"/>
                <a:cs typeface="Garet Bold"/>
                <a:sym typeface="Garet Bold"/>
              </a:rPr>
              <a:t>TEAM-02 (DRACARYS)</a:t>
            </a:r>
          </a:p>
        </p:txBody>
      </p:sp>
      <p:sp>
        <p:nvSpPr>
          <p:cNvPr id="49" name="TextBox 49"/>
          <p:cNvSpPr txBox="1"/>
          <p:nvPr/>
        </p:nvSpPr>
        <p:spPr>
          <a:xfrm>
            <a:off x="2446558" y="4917437"/>
            <a:ext cx="2754720" cy="256759"/>
          </a:xfrm>
          <a:prstGeom prst="rect">
            <a:avLst/>
          </a:prstGeom>
        </p:spPr>
        <p:txBody>
          <a:bodyPr lIns="0" tIns="0" rIns="0" bIns="0" rtlCol="0" anchor="t">
            <a:spAutoFit/>
          </a:bodyPr>
          <a:lstStyle/>
          <a:p>
            <a:pPr algn="ctr">
              <a:lnSpc>
                <a:spcPts val="2118"/>
              </a:lnSpc>
            </a:pPr>
            <a:r>
              <a:rPr lang="en-US" sz="1513" b="1">
                <a:solidFill>
                  <a:srgbClr val="000000"/>
                </a:solidFill>
                <a:latin typeface="Garet Ultra-Bold"/>
                <a:ea typeface="Garet Ultra-Bold"/>
                <a:cs typeface="Garet Ultra-Bold"/>
                <a:sym typeface="Garet Ultra-Bold"/>
              </a:rPr>
              <a:t>P. Darshana (13)</a:t>
            </a:r>
          </a:p>
        </p:txBody>
      </p:sp>
      <p:sp>
        <p:nvSpPr>
          <p:cNvPr id="50" name="TextBox 50"/>
          <p:cNvSpPr txBox="1"/>
          <p:nvPr/>
        </p:nvSpPr>
        <p:spPr>
          <a:xfrm>
            <a:off x="2446558" y="5171286"/>
            <a:ext cx="2754720" cy="231779"/>
          </a:xfrm>
          <a:prstGeom prst="rect">
            <a:avLst/>
          </a:prstGeom>
        </p:spPr>
        <p:txBody>
          <a:bodyPr lIns="0" tIns="0" rIns="0" bIns="0" rtlCol="0" anchor="t">
            <a:spAutoFit/>
          </a:bodyPr>
          <a:lstStyle/>
          <a:p>
            <a:pPr algn="ctr">
              <a:lnSpc>
                <a:spcPts val="1906"/>
              </a:lnSpc>
            </a:pPr>
            <a:r>
              <a:rPr lang="en-US" sz="1361">
                <a:solidFill>
                  <a:srgbClr val="000000"/>
                </a:solidFill>
                <a:latin typeface="Garet"/>
                <a:ea typeface="Garet"/>
                <a:cs typeface="Garet"/>
                <a:sym typeface="Garet"/>
              </a:rPr>
              <a:t>Team Leader</a:t>
            </a:r>
          </a:p>
        </p:txBody>
      </p:sp>
      <p:sp>
        <p:nvSpPr>
          <p:cNvPr id="51" name="TextBox 51"/>
          <p:cNvSpPr txBox="1"/>
          <p:nvPr/>
        </p:nvSpPr>
        <p:spPr>
          <a:xfrm>
            <a:off x="2156378" y="9397329"/>
            <a:ext cx="2726995" cy="243200"/>
          </a:xfrm>
          <a:prstGeom prst="rect">
            <a:avLst/>
          </a:prstGeom>
        </p:spPr>
        <p:txBody>
          <a:bodyPr lIns="0" tIns="0" rIns="0" bIns="0" rtlCol="0" anchor="t">
            <a:spAutoFit/>
          </a:bodyPr>
          <a:lstStyle/>
          <a:p>
            <a:pPr algn="ctr">
              <a:lnSpc>
                <a:spcPts val="2013"/>
              </a:lnSpc>
            </a:pPr>
            <a:r>
              <a:rPr lang="en-US" sz="1438">
                <a:solidFill>
                  <a:srgbClr val="000000"/>
                </a:solidFill>
                <a:latin typeface="Garet"/>
                <a:ea typeface="Garet"/>
                <a:cs typeface="Garet"/>
                <a:sym typeface="Garet"/>
              </a:rPr>
              <a:t>Chief Product Officer</a:t>
            </a:r>
          </a:p>
        </p:txBody>
      </p:sp>
      <p:sp>
        <p:nvSpPr>
          <p:cNvPr id="52" name="TextBox 52"/>
          <p:cNvSpPr txBox="1"/>
          <p:nvPr/>
        </p:nvSpPr>
        <p:spPr>
          <a:xfrm>
            <a:off x="5826317" y="9502146"/>
            <a:ext cx="2726995" cy="243200"/>
          </a:xfrm>
          <a:prstGeom prst="rect">
            <a:avLst/>
          </a:prstGeom>
        </p:spPr>
        <p:txBody>
          <a:bodyPr lIns="0" tIns="0" rIns="0" bIns="0" rtlCol="0" anchor="t">
            <a:spAutoFit/>
          </a:bodyPr>
          <a:lstStyle/>
          <a:p>
            <a:pPr algn="ctr">
              <a:lnSpc>
                <a:spcPts val="2013"/>
              </a:lnSpc>
            </a:pPr>
            <a:r>
              <a:rPr lang="en-US" sz="1438">
                <a:solidFill>
                  <a:srgbClr val="000000"/>
                </a:solidFill>
                <a:latin typeface="Garet"/>
                <a:ea typeface="Garet"/>
                <a:cs typeface="Garet"/>
                <a:sym typeface="Garet"/>
              </a:rPr>
              <a:t>Project Manager</a:t>
            </a:r>
          </a:p>
        </p:txBody>
      </p:sp>
      <p:sp>
        <p:nvSpPr>
          <p:cNvPr id="53" name="TextBox 53"/>
          <p:cNvSpPr txBox="1"/>
          <p:nvPr/>
        </p:nvSpPr>
        <p:spPr>
          <a:xfrm>
            <a:off x="6153013" y="8513405"/>
            <a:ext cx="2754720" cy="256759"/>
          </a:xfrm>
          <a:prstGeom prst="rect">
            <a:avLst/>
          </a:prstGeom>
        </p:spPr>
        <p:txBody>
          <a:bodyPr lIns="0" tIns="0" rIns="0" bIns="0" rtlCol="0" anchor="t">
            <a:spAutoFit/>
          </a:bodyPr>
          <a:lstStyle/>
          <a:p>
            <a:pPr algn="ctr">
              <a:lnSpc>
                <a:spcPts val="2118"/>
              </a:lnSpc>
            </a:pPr>
            <a:r>
              <a:rPr lang="en-US" sz="1513" b="1">
                <a:solidFill>
                  <a:srgbClr val="000000"/>
                </a:solidFill>
                <a:latin typeface="Garet Ultra-Bold"/>
                <a:ea typeface="Garet Ultra-Bold"/>
                <a:cs typeface="Garet Ultra-Bold"/>
                <a:sym typeface="Garet Ultra-Bold"/>
              </a:rPr>
              <a:t>R. Rajesh (43)</a:t>
            </a:r>
          </a:p>
        </p:txBody>
      </p:sp>
      <p:sp>
        <p:nvSpPr>
          <p:cNvPr id="54" name="TextBox 54"/>
          <p:cNvSpPr txBox="1"/>
          <p:nvPr/>
        </p:nvSpPr>
        <p:spPr>
          <a:xfrm>
            <a:off x="6151725" y="8770164"/>
            <a:ext cx="2754720" cy="231779"/>
          </a:xfrm>
          <a:prstGeom prst="rect">
            <a:avLst/>
          </a:prstGeom>
        </p:spPr>
        <p:txBody>
          <a:bodyPr lIns="0" tIns="0" rIns="0" bIns="0" rtlCol="0" anchor="t">
            <a:spAutoFit/>
          </a:bodyPr>
          <a:lstStyle/>
          <a:p>
            <a:pPr algn="ctr">
              <a:lnSpc>
                <a:spcPts val="1906"/>
              </a:lnSpc>
            </a:pPr>
            <a:r>
              <a:rPr lang="en-US" sz="1361">
                <a:solidFill>
                  <a:srgbClr val="000000"/>
                </a:solidFill>
                <a:latin typeface="Garet"/>
                <a:ea typeface="Garet"/>
                <a:cs typeface="Garet"/>
                <a:sym typeface="Garet"/>
              </a:rPr>
              <a:t>Member 5</a:t>
            </a:r>
          </a:p>
        </p:txBody>
      </p:sp>
      <p:sp>
        <p:nvSpPr>
          <p:cNvPr id="55" name="TextBox 55"/>
          <p:cNvSpPr txBox="1"/>
          <p:nvPr/>
        </p:nvSpPr>
        <p:spPr>
          <a:xfrm>
            <a:off x="9852064" y="8741589"/>
            <a:ext cx="2754720" cy="231779"/>
          </a:xfrm>
          <a:prstGeom prst="rect">
            <a:avLst/>
          </a:prstGeom>
        </p:spPr>
        <p:txBody>
          <a:bodyPr lIns="0" tIns="0" rIns="0" bIns="0" rtlCol="0" anchor="t">
            <a:spAutoFit/>
          </a:bodyPr>
          <a:lstStyle/>
          <a:p>
            <a:pPr algn="ctr">
              <a:lnSpc>
                <a:spcPts val="1906"/>
              </a:lnSpc>
            </a:pPr>
            <a:r>
              <a:rPr lang="en-US" sz="1361">
                <a:solidFill>
                  <a:srgbClr val="000000"/>
                </a:solidFill>
                <a:latin typeface="Garet"/>
                <a:ea typeface="Garet"/>
                <a:cs typeface="Garet"/>
                <a:sym typeface="Garet"/>
              </a:rPr>
              <a:t>Member 6</a:t>
            </a:r>
          </a:p>
        </p:txBody>
      </p:sp>
      <p:sp>
        <p:nvSpPr>
          <p:cNvPr id="56" name="TextBox 56"/>
          <p:cNvSpPr txBox="1"/>
          <p:nvPr/>
        </p:nvSpPr>
        <p:spPr>
          <a:xfrm>
            <a:off x="13571218" y="8492823"/>
            <a:ext cx="2754720" cy="256759"/>
          </a:xfrm>
          <a:prstGeom prst="rect">
            <a:avLst/>
          </a:prstGeom>
        </p:spPr>
        <p:txBody>
          <a:bodyPr lIns="0" tIns="0" rIns="0" bIns="0" rtlCol="0" anchor="t">
            <a:spAutoFit/>
          </a:bodyPr>
          <a:lstStyle/>
          <a:p>
            <a:pPr algn="ctr">
              <a:lnSpc>
                <a:spcPts val="2118"/>
              </a:lnSpc>
            </a:pPr>
            <a:r>
              <a:rPr lang="en-US" sz="1513" b="1">
                <a:solidFill>
                  <a:srgbClr val="000000"/>
                </a:solidFill>
                <a:latin typeface="Garet Ultra-Bold"/>
                <a:ea typeface="Garet Ultra-Bold"/>
                <a:cs typeface="Garet Ultra-Bold"/>
                <a:sym typeface="Garet Ultra-Bold"/>
              </a:rPr>
              <a:t>B. Agalya(03)</a:t>
            </a:r>
          </a:p>
        </p:txBody>
      </p:sp>
      <p:sp>
        <p:nvSpPr>
          <p:cNvPr id="57" name="TextBox 57"/>
          <p:cNvSpPr txBox="1"/>
          <p:nvPr/>
        </p:nvSpPr>
        <p:spPr>
          <a:xfrm>
            <a:off x="13571218" y="8770164"/>
            <a:ext cx="2754720" cy="231779"/>
          </a:xfrm>
          <a:prstGeom prst="rect">
            <a:avLst/>
          </a:prstGeom>
        </p:spPr>
        <p:txBody>
          <a:bodyPr lIns="0" tIns="0" rIns="0" bIns="0" rtlCol="0" anchor="t">
            <a:spAutoFit/>
          </a:bodyPr>
          <a:lstStyle/>
          <a:p>
            <a:pPr algn="ctr">
              <a:lnSpc>
                <a:spcPts val="1906"/>
              </a:lnSpc>
            </a:pPr>
            <a:r>
              <a:rPr lang="en-US" sz="1361">
                <a:solidFill>
                  <a:srgbClr val="000000"/>
                </a:solidFill>
                <a:latin typeface="Garet"/>
                <a:ea typeface="Garet"/>
                <a:cs typeface="Garet"/>
                <a:sym typeface="Garet"/>
              </a:rPr>
              <a:t>Member 7</a:t>
            </a:r>
          </a:p>
        </p:txBody>
      </p:sp>
      <p:sp>
        <p:nvSpPr>
          <p:cNvPr id="58" name="TextBox 58"/>
          <p:cNvSpPr txBox="1"/>
          <p:nvPr/>
        </p:nvSpPr>
        <p:spPr>
          <a:xfrm>
            <a:off x="9785185" y="4859656"/>
            <a:ext cx="2754720" cy="256759"/>
          </a:xfrm>
          <a:prstGeom prst="rect">
            <a:avLst/>
          </a:prstGeom>
        </p:spPr>
        <p:txBody>
          <a:bodyPr lIns="0" tIns="0" rIns="0" bIns="0" rtlCol="0" anchor="t">
            <a:spAutoFit/>
          </a:bodyPr>
          <a:lstStyle/>
          <a:p>
            <a:pPr algn="ctr">
              <a:lnSpc>
                <a:spcPts val="2118"/>
              </a:lnSpc>
            </a:pPr>
            <a:r>
              <a:rPr lang="en-US" sz="1513" b="1">
                <a:solidFill>
                  <a:srgbClr val="000000"/>
                </a:solidFill>
                <a:latin typeface="Garet Ultra-Bold"/>
                <a:ea typeface="Garet Ultra-Bold"/>
                <a:cs typeface="Garet Ultra-Bold"/>
                <a:sym typeface="Garet Ultra-Bold"/>
              </a:rPr>
              <a:t>M. Akash(05)</a:t>
            </a:r>
          </a:p>
        </p:txBody>
      </p:sp>
      <p:sp>
        <p:nvSpPr>
          <p:cNvPr id="59" name="TextBox 59"/>
          <p:cNvSpPr txBox="1"/>
          <p:nvPr/>
        </p:nvSpPr>
        <p:spPr>
          <a:xfrm>
            <a:off x="9785185" y="5123426"/>
            <a:ext cx="2754720" cy="231779"/>
          </a:xfrm>
          <a:prstGeom prst="rect">
            <a:avLst/>
          </a:prstGeom>
        </p:spPr>
        <p:txBody>
          <a:bodyPr lIns="0" tIns="0" rIns="0" bIns="0" rtlCol="0" anchor="t">
            <a:spAutoFit/>
          </a:bodyPr>
          <a:lstStyle/>
          <a:p>
            <a:pPr algn="ctr">
              <a:lnSpc>
                <a:spcPts val="1906"/>
              </a:lnSpc>
            </a:pPr>
            <a:r>
              <a:rPr lang="en-US" sz="1361">
                <a:solidFill>
                  <a:srgbClr val="000000"/>
                </a:solidFill>
                <a:latin typeface="Garet"/>
                <a:ea typeface="Garet"/>
                <a:cs typeface="Garet"/>
                <a:sym typeface="Garet"/>
              </a:rPr>
              <a:t>Member 2</a:t>
            </a:r>
          </a:p>
        </p:txBody>
      </p:sp>
      <p:sp>
        <p:nvSpPr>
          <p:cNvPr id="60" name="TextBox 60"/>
          <p:cNvSpPr txBox="1"/>
          <p:nvPr/>
        </p:nvSpPr>
        <p:spPr>
          <a:xfrm>
            <a:off x="6078630" y="5147181"/>
            <a:ext cx="2754720" cy="231779"/>
          </a:xfrm>
          <a:prstGeom prst="rect">
            <a:avLst/>
          </a:prstGeom>
        </p:spPr>
        <p:txBody>
          <a:bodyPr lIns="0" tIns="0" rIns="0" bIns="0" rtlCol="0" anchor="t">
            <a:spAutoFit/>
          </a:bodyPr>
          <a:lstStyle/>
          <a:p>
            <a:pPr algn="ctr">
              <a:lnSpc>
                <a:spcPts val="1906"/>
              </a:lnSpc>
            </a:pPr>
            <a:r>
              <a:rPr lang="en-US" sz="1361">
                <a:solidFill>
                  <a:srgbClr val="000000"/>
                </a:solidFill>
                <a:latin typeface="Garet"/>
                <a:ea typeface="Garet"/>
                <a:cs typeface="Garet"/>
                <a:sym typeface="Garet"/>
              </a:rPr>
              <a:t>Member 1</a:t>
            </a:r>
          </a:p>
        </p:txBody>
      </p:sp>
      <p:sp>
        <p:nvSpPr>
          <p:cNvPr id="61" name="TextBox 61"/>
          <p:cNvSpPr txBox="1"/>
          <p:nvPr/>
        </p:nvSpPr>
        <p:spPr>
          <a:xfrm>
            <a:off x="6153013" y="4890422"/>
            <a:ext cx="2754720" cy="256759"/>
          </a:xfrm>
          <a:prstGeom prst="rect">
            <a:avLst/>
          </a:prstGeom>
        </p:spPr>
        <p:txBody>
          <a:bodyPr lIns="0" tIns="0" rIns="0" bIns="0" rtlCol="0" anchor="t">
            <a:spAutoFit/>
          </a:bodyPr>
          <a:lstStyle/>
          <a:p>
            <a:pPr algn="ctr">
              <a:lnSpc>
                <a:spcPts val="2118"/>
              </a:lnSpc>
            </a:pPr>
            <a:r>
              <a:rPr lang="en-US" sz="1513" b="1">
                <a:solidFill>
                  <a:srgbClr val="000000"/>
                </a:solidFill>
                <a:latin typeface="Garet Ultra-Bold"/>
                <a:ea typeface="Garet Ultra-Bold"/>
                <a:cs typeface="Garet Ultra-Bold"/>
                <a:sym typeface="Garet Ultra-Bold"/>
              </a:rPr>
              <a:t>E. Akash(04)</a:t>
            </a:r>
          </a:p>
        </p:txBody>
      </p:sp>
      <p:sp>
        <p:nvSpPr>
          <p:cNvPr id="62" name="TextBox 62"/>
          <p:cNvSpPr txBox="1"/>
          <p:nvPr/>
        </p:nvSpPr>
        <p:spPr>
          <a:xfrm>
            <a:off x="9933951" y="8513405"/>
            <a:ext cx="2754720" cy="256759"/>
          </a:xfrm>
          <a:prstGeom prst="rect">
            <a:avLst/>
          </a:prstGeom>
        </p:spPr>
        <p:txBody>
          <a:bodyPr lIns="0" tIns="0" rIns="0" bIns="0" rtlCol="0" anchor="t">
            <a:spAutoFit/>
          </a:bodyPr>
          <a:lstStyle/>
          <a:p>
            <a:pPr algn="ctr">
              <a:lnSpc>
                <a:spcPts val="2118"/>
              </a:lnSpc>
            </a:pPr>
            <a:r>
              <a:rPr lang="en-US" sz="1513" b="1">
                <a:solidFill>
                  <a:srgbClr val="000000"/>
                </a:solidFill>
                <a:latin typeface="Garet Ultra-Bold"/>
                <a:ea typeface="Garet Ultra-Bold"/>
                <a:cs typeface="Garet Ultra-Bold"/>
                <a:sym typeface="Garet Ultra-Bold"/>
              </a:rPr>
              <a:t>V. Akshaya (07)</a:t>
            </a:r>
          </a:p>
        </p:txBody>
      </p:sp>
      <p:sp>
        <p:nvSpPr>
          <p:cNvPr id="63" name="TextBox 63"/>
          <p:cNvSpPr txBox="1"/>
          <p:nvPr/>
        </p:nvSpPr>
        <p:spPr>
          <a:xfrm>
            <a:off x="13615661" y="4847315"/>
            <a:ext cx="2754720" cy="256759"/>
          </a:xfrm>
          <a:prstGeom prst="rect">
            <a:avLst/>
          </a:prstGeom>
        </p:spPr>
        <p:txBody>
          <a:bodyPr lIns="0" tIns="0" rIns="0" bIns="0" rtlCol="0" anchor="t">
            <a:spAutoFit/>
          </a:bodyPr>
          <a:lstStyle/>
          <a:p>
            <a:pPr algn="ctr">
              <a:lnSpc>
                <a:spcPts val="2118"/>
              </a:lnSpc>
            </a:pPr>
            <a:r>
              <a:rPr lang="en-US" sz="1513" b="1">
                <a:solidFill>
                  <a:srgbClr val="000000"/>
                </a:solidFill>
                <a:latin typeface="Garet Ultra-Bold"/>
                <a:ea typeface="Garet Ultra-Bold"/>
                <a:cs typeface="Garet Ultra-Bold"/>
                <a:sym typeface="Garet Ultra-Bold"/>
              </a:rPr>
              <a:t>T. Hariharan (23)</a:t>
            </a:r>
          </a:p>
        </p:txBody>
      </p:sp>
      <p:sp>
        <p:nvSpPr>
          <p:cNvPr id="64" name="TextBox 64"/>
          <p:cNvSpPr txBox="1"/>
          <p:nvPr/>
        </p:nvSpPr>
        <p:spPr>
          <a:xfrm>
            <a:off x="13545921" y="5088542"/>
            <a:ext cx="2754720" cy="231779"/>
          </a:xfrm>
          <a:prstGeom prst="rect">
            <a:avLst/>
          </a:prstGeom>
        </p:spPr>
        <p:txBody>
          <a:bodyPr lIns="0" tIns="0" rIns="0" bIns="0" rtlCol="0" anchor="t">
            <a:spAutoFit/>
          </a:bodyPr>
          <a:lstStyle/>
          <a:p>
            <a:pPr algn="ctr">
              <a:lnSpc>
                <a:spcPts val="1906"/>
              </a:lnSpc>
            </a:pPr>
            <a:r>
              <a:rPr lang="en-US" sz="1361">
                <a:solidFill>
                  <a:srgbClr val="000000"/>
                </a:solidFill>
                <a:latin typeface="Garet"/>
                <a:ea typeface="Garet"/>
                <a:cs typeface="Garet"/>
                <a:sym typeface="Garet"/>
              </a:rPr>
              <a:t>Member 3</a:t>
            </a:r>
          </a:p>
        </p:txBody>
      </p:sp>
      <p:sp>
        <p:nvSpPr>
          <p:cNvPr id="65" name="TextBox 65"/>
          <p:cNvSpPr txBox="1"/>
          <p:nvPr/>
        </p:nvSpPr>
        <p:spPr>
          <a:xfrm>
            <a:off x="2439054" y="8741589"/>
            <a:ext cx="2754720" cy="231779"/>
          </a:xfrm>
          <a:prstGeom prst="rect">
            <a:avLst/>
          </a:prstGeom>
        </p:spPr>
        <p:txBody>
          <a:bodyPr lIns="0" tIns="0" rIns="0" bIns="0" rtlCol="0" anchor="t">
            <a:spAutoFit/>
          </a:bodyPr>
          <a:lstStyle/>
          <a:p>
            <a:pPr algn="ctr">
              <a:lnSpc>
                <a:spcPts val="1906"/>
              </a:lnSpc>
            </a:pPr>
            <a:r>
              <a:rPr lang="en-US" sz="1361">
                <a:solidFill>
                  <a:srgbClr val="000000"/>
                </a:solidFill>
                <a:latin typeface="Garet"/>
                <a:ea typeface="Garet"/>
                <a:cs typeface="Garet"/>
                <a:sym typeface="Garet"/>
              </a:rPr>
              <a:t>Member 4</a:t>
            </a:r>
          </a:p>
        </p:txBody>
      </p:sp>
      <p:sp>
        <p:nvSpPr>
          <p:cNvPr id="66" name="TextBox 66"/>
          <p:cNvSpPr txBox="1"/>
          <p:nvPr/>
        </p:nvSpPr>
        <p:spPr>
          <a:xfrm>
            <a:off x="2520941" y="8471787"/>
            <a:ext cx="2754720" cy="256759"/>
          </a:xfrm>
          <a:prstGeom prst="rect">
            <a:avLst/>
          </a:prstGeom>
        </p:spPr>
        <p:txBody>
          <a:bodyPr lIns="0" tIns="0" rIns="0" bIns="0" rtlCol="0" anchor="t">
            <a:spAutoFit/>
          </a:bodyPr>
          <a:lstStyle/>
          <a:p>
            <a:pPr algn="ctr">
              <a:lnSpc>
                <a:spcPts val="2118"/>
              </a:lnSpc>
            </a:pPr>
            <a:r>
              <a:rPr lang="en-US" sz="1513" b="1">
                <a:solidFill>
                  <a:srgbClr val="000000"/>
                </a:solidFill>
                <a:latin typeface="Garet Ultra-Bold"/>
                <a:ea typeface="Garet Ultra-Bold"/>
                <a:cs typeface="Garet Ultra-Bold"/>
                <a:sym typeface="Garet Ultra-Bold"/>
              </a:rPr>
              <a:t>S. Rajasarathy (42)</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121B"/>
        </a:solidFill>
        <a:effectLst/>
      </p:bgPr>
    </p:bg>
    <p:spTree>
      <p:nvGrpSpPr>
        <p:cNvPr id="1" name=""/>
        <p:cNvGrpSpPr/>
        <p:nvPr/>
      </p:nvGrpSpPr>
      <p:grpSpPr>
        <a:xfrm>
          <a:off x="0" y="0"/>
          <a:ext cx="0" cy="0"/>
          <a:chOff x="0" y="0"/>
          <a:chExt cx="0" cy="0"/>
        </a:xfrm>
      </p:grpSpPr>
      <p:sp>
        <p:nvSpPr>
          <p:cNvPr id="2" name="Freeform 2"/>
          <p:cNvSpPr/>
          <p:nvPr/>
        </p:nvSpPr>
        <p:spPr>
          <a:xfrm flipV="1">
            <a:off x="-3111598" y="4914258"/>
            <a:ext cx="10922401" cy="6732171"/>
          </a:xfrm>
          <a:custGeom>
            <a:avLst/>
            <a:gdLst/>
            <a:ahLst/>
            <a:cxnLst/>
            <a:rect l="l" t="t" r="r" b="b"/>
            <a:pathLst>
              <a:path w="10922401" h="6732171">
                <a:moveTo>
                  <a:pt x="0" y="6732170"/>
                </a:moveTo>
                <a:lnTo>
                  <a:pt x="10922401" y="6732170"/>
                </a:lnTo>
                <a:lnTo>
                  <a:pt x="10922401" y="0"/>
                </a:lnTo>
                <a:lnTo>
                  <a:pt x="0" y="0"/>
                </a:lnTo>
                <a:lnTo>
                  <a:pt x="0" y="673217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0447546" y="551379"/>
            <a:ext cx="10922401" cy="6732171"/>
          </a:xfrm>
          <a:custGeom>
            <a:avLst/>
            <a:gdLst/>
            <a:ahLst/>
            <a:cxnLst/>
            <a:rect l="l" t="t" r="r" b="b"/>
            <a:pathLst>
              <a:path w="10922401" h="6732171">
                <a:moveTo>
                  <a:pt x="10922400" y="0"/>
                </a:moveTo>
                <a:lnTo>
                  <a:pt x="0" y="0"/>
                </a:lnTo>
                <a:lnTo>
                  <a:pt x="0" y="6732171"/>
                </a:lnTo>
                <a:lnTo>
                  <a:pt x="10922400" y="6732171"/>
                </a:lnTo>
                <a:lnTo>
                  <a:pt x="109224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5400000">
            <a:off x="-5247172" y="364429"/>
            <a:ext cx="10229950" cy="13186708"/>
          </a:xfrm>
          <a:custGeom>
            <a:avLst/>
            <a:gdLst/>
            <a:ahLst/>
            <a:cxnLst/>
            <a:rect l="l" t="t" r="r" b="b"/>
            <a:pathLst>
              <a:path w="10229950" h="13186708">
                <a:moveTo>
                  <a:pt x="0" y="0"/>
                </a:moveTo>
                <a:lnTo>
                  <a:pt x="10229950" y="0"/>
                </a:lnTo>
                <a:lnTo>
                  <a:pt x="10229950" y="13186708"/>
                </a:lnTo>
                <a:lnTo>
                  <a:pt x="0" y="13186708"/>
                </a:lnTo>
                <a:lnTo>
                  <a:pt x="0" y="0"/>
                </a:lnTo>
                <a:close/>
              </a:path>
            </a:pathLst>
          </a:custGeom>
          <a:blipFill>
            <a:blip r:embed="rId4"/>
            <a:stretch>
              <a:fillRect/>
            </a:stretch>
          </a:blipFill>
        </p:spPr>
      </p:sp>
      <p:grpSp>
        <p:nvGrpSpPr>
          <p:cNvPr id="5" name="Group 5"/>
          <p:cNvGrpSpPr/>
          <p:nvPr/>
        </p:nvGrpSpPr>
        <p:grpSpPr>
          <a:xfrm>
            <a:off x="2652217" y="505624"/>
            <a:ext cx="12983567" cy="1046153"/>
            <a:chOff x="0" y="0"/>
            <a:chExt cx="3945058" cy="317874"/>
          </a:xfrm>
        </p:grpSpPr>
        <p:sp>
          <p:nvSpPr>
            <p:cNvPr id="6" name="Freeform 6"/>
            <p:cNvSpPr/>
            <p:nvPr/>
          </p:nvSpPr>
          <p:spPr>
            <a:xfrm>
              <a:off x="0" y="0"/>
              <a:ext cx="3945058" cy="317874"/>
            </a:xfrm>
            <a:custGeom>
              <a:avLst/>
              <a:gdLst/>
              <a:ahLst/>
              <a:cxnLst/>
              <a:rect l="l" t="t" r="r" b="b"/>
              <a:pathLst>
                <a:path w="3945058" h="317874">
                  <a:moveTo>
                    <a:pt x="30411" y="0"/>
                  </a:moveTo>
                  <a:lnTo>
                    <a:pt x="3914647" y="0"/>
                  </a:lnTo>
                  <a:cubicBezTo>
                    <a:pt x="3922713" y="0"/>
                    <a:pt x="3930448" y="3204"/>
                    <a:pt x="3936151" y="8907"/>
                  </a:cubicBezTo>
                  <a:cubicBezTo>
                    <a:pt x="3941854" y="14610"/>
                    <a:pt x="3945058" y="22345"/>
                    <a:pt x="3945058" y="30411"/>
                  </a:cubicBezTo>
                  <a:lnTo>
                    <a:pt x="3945058" y="287463"/>
                  </a:lnTo>
                  <a:cubicBezTo>
                    <a:pt x="3945058" y="295528"/>
                    <a:pt x="3941854" y="303263"/>
                    <a:pt x="3936151" y="308966"/>
                  </a:cubicBezTo>
                  <a:cubicBezTo>
                    <a:pt x="3930448" y="314670"/>
                    <a:pt x="3922713" y="317874"/>
                    <a:pt x="3914647" y="317874"/>
                  </a:cubicBezTo>
                  <a:lnTo>
                    <a:pt x="30411" y="317874"/>
                  </a:lnTo>
                  <a:cubicBezTo>
                    <a:pt x="22345" y="317874"/>
                    <a:pt x="14610" y="314670"/>
                    <a:pt x="8907" y="308966"/>
                  </a:cubicBezTo>
                  <a:cubicBezTo>
                    <a:pt x="3204" y="303263"/>
                    <a:pt x="0" y="295528"/>
                    <a:pt x="0" y="287463"/>
                  </a:cubicBezTo>
                  <a:lnTo>
                    <a:pt x="0" y="30411"/>
                  </a:lnTo>
                  <a:cubicBezTo>
                    <a:pt x="0" y="22345"/>
                    <a:pt x="3204" y="14610"/>
                    <a:pt x="8907" y="8907"/>
                  </a:cubicBezTo>
                  <a:cubicBezTo>
                    <a:pt x="14610" y="3204"/>
                    <a:pt x="22345" y="0"/>
                    <a:pt x="30411" y="0"/>
                  </a:cubicBezTo>
                  <a:close/>
                </a:path>
              </a:pathLst>
            </a:custGeom>
            <a:gradFill rotWithShape="1">
              <a:gsLst>
                <a:gs pos="0">
                  <a:srgbClr val="FFFFFF">
                    <a:alpha val="42000"/>
                  </a:srgbClr>
                </a:gs>
                <a:gs pos="100000">
                  <a:srgbClr val="194D69">
                    <a:alpha val="42000"/>
                  </a:srgbClr>
                </a:gs>
              </a:gsLst>
              <a:lin ang="5400000"/>
            </a:gradFill>
            <a:ln cap="rnd">
              <a:noFill/>
              <a:prstDash val="solid"/>
              <a:round/>
            </a:ln>
          </p:spPr>
        </p:sp>
        <p:sp>
          <p:nvSpPr>
            <p:cNvPr id="7" name="TextBox 7"/>
            <p:cNvSpPr txBox="1"/>
            <p:nvPr/>
          </p:nvSpPr>
          <p:spPr>
            <a:xfrm>
              <a:off x="0" y="-38100"/>
              <a:ext cx="3945058" cy="355974"/>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4234762" y="878841"/>
            <a:ext cx="9513802" cy="548638"/>
          </a:xfrm>
          <a:prstGeom prst="rect">
            <a:avLst/>
          </a:prstGeom>
        </p:spPr>
        <p:txBody>
          <a:bodyPr lIns="0" tIns="0" rIns="0" bIns="0" rtlCol="0" anchor="t">
            <a:spAutoFit/>
          </a:bodyPr>
          <a:lstStyle/>
          <a:p>
            <a:pPr algn="ctr">
              <a:lnSpc>
                <a:spcPts val="3839"/>
              </a:lnSpc>
            </a:pPr>
            <a:r>
              <a:rPr lang="en-US" sz="4799" b="1">
                <a:solidFill>
                  <a:srgbClr val="7AFFFF"/>
                </a:solidFill>
                <a:latin typeface="TT Autonomous Bold"/>
                <a:ea typeface="TT Autonomous Bold"/>
                <a:cs typeface="TT Autonomous Bold"/>
                <a:sym typeface="TT Autonomous Bold"/>
              </a:rPr>
              <a:t>Table of Content</a:t>
            </a:r>
          </a:p>
        </p:txBody>
      </p:sp>
      <p:sp>
        <p:nvSpPr>
          <p:cNvPr id="9" name="Freeform 9"/>
          <p:cNvSpPr/>
          <p:nvPr/>
        </p:nvSpPr>
        <p:spPr>
          <a:xfrm>
            <a:off x="3913718" y="1842808"/>
            <a:ext cx="10960158" cy="920319"/>
          </a:xfrm>
          <a:custGeom>
            <a:avLst/>
            <a:gdLst/>
            <a:ahLst/>
            <a:cxnLst/>
            <a:rect l="l" t="t" r="r" b="b"/>
            <a:pathLst>
              <a:path w="10960158" h="920319">
                <a:moveTo>
                  <a:pt x="0" y="0"/>
                </a:moveTo>
                <a:lnTo>
                  <a:pt x="10960158" y="0"/>
                </a:lnTo>
                <a:lnTo>
                  <a:pt x="10960158" y="920319"/>
                </a:lnTo>
                <a:lnTo>
                  <a:pt x="0" y="9203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5742980" y="3048877"/>
            <a:ext cx="9130897" cy="4494552"/>
          </a:xfrm>
          <a:prstGeom prst="rect">
            <a:avLst/>
          </a:prstGeom>
        </p:spPr>
        <p:txBody>
          <a:bodyPr lIns="0" tIns="0" rIns="0" bIns="0" rtlCol="0" anchor="t">
            <a:spAutoFit/>
          </a:bodyPr>
          <a:lstStyle/>
          <a:p>
            <a:pPr marL="1031322" lvl="1" indent="-515661" algn="l">
              <a:lnSpc>
                <a:spcPts val="7165"/>
              </a:lnSpc>
              <a:buAutoNum type="arabicPeriod"/>
            </a:pPr>
            <a:r>
              <a:rPr lang="en-US" sz="4776" b="1" spc="109">
                <a:solidFill>
                  <a:srgbClr val="FFFFFF"/>
                </a:solidFill>
                <a:latin typeface="Canva Sans Bold"/>
                <a:ea typeface="Canva Sans Bold"/>
                <a:cs typeface="Canva Sans Bold"/>
                <a:sym typeface="Canva Sans Bold"/>
              </a:rPr>
              <a:t>Problem Statement</a:t>
            </a:r>
          </a:p>
          <a:p>
            <a:pPr marL="1031322" lvl="1" indent="-515661" algn="l">
              <a:lnSpc>
                <a:spcPts val="7165"/>
              </a:lnSpc>
              <a:buAutoNum type="arabicPeriod"/>
            </a:pPr>
            <a:r>
              <a:rPr lang="en-US" sz="4776" b="1" spc="109">
                <a:solidFill>
                  <a:srgbClr val="FFFFFF"/>
                </a:solidFill>
                <a:latin typeface="Canva Sans Bold"/>
                <a:ea typeface="Canva Sans Bold"/>
                <a:cs typeface="Canva Sans Bold"/>
                <a:sym typeface="Canva Sans Bold"/>
              </a:rPr>
              <a:t>Abstract</a:t>
            </a:r>
          </a:p>
          <a:p>
            <a:pPr marL="1031322" lvl="1" indent="-515661" algn="l">
              <a:lnSpc>
                <a:spcPts val="7165"/>
              </a:lnSpc>
              <a:buAutoNum type="arabicPeriod"/>
            </a:pPr>
            <a:r>
              <a:rPr lang="en-US" sz="4776" b="1" spc="109">
                <a:solidFill>
                  <a:srgbClr val="FFFFFF"/>
                </a:solidFill>
                <a:latin typeface="Canva Sans Bold"/>
                <a:ea typeface="Canva Sans Bold"/>
                <a:cs typeface="Canva Sans Bold"/>
                <a:sym typeface="Canva Sans Bold"/>
              </a:rPr>
              <a:t>Methodology</a:t>
            </a:r>
          </a:p>
          <a:p>
            <a:pPr marL="1031322" lvl="1" indent="-515661" algn="l">
              <a:lnSpc>
                <a:spcPts val="7165"/>
              </a:lnSpc>
              <a:buAutoNum type="arabicPeriod"/>
            </a:pPr>
            <a:r>
              <a:rPr lang="en-US" sz="4776" b="1" spc="109">
                <a:solidFill>
                  <a:srgbClr val="FFFFFF"/>
                </a:solidFill>
                <a:latin typeface="Canva Sans Bold"/>
                <a:ea typeface="Canva Sans Bold"/>
                <a:cs typeface="Canva Sans Bold"/>
                <a:sym typeface="Canva Sans Bold"/>
              </a:rPr>
              <a:t>Analysis Insights</a:t>
            </a:r>
          </a:p>
          <a:p>
            <a:pPr marL="1031322" lvl="1" indent="-515661" algn="l">
              <a:lnSpc>
                <a:spcPts val="7165"/>
              </a:lnSpc>
              <a:buAutoNum type="arabicPeriod"/>
            </a:pPr>
            <a:r>
              <a:rPr lang="en-US" sz="4776" b="1" spc="109">
                <a:solidFill>
                  <a:srgbClr val="FFFFFF"/>
                </a:solidFill>
                <a:latin typeface="Canva Sans Bold"/>
                <a:ea typeface="Canva Sans Bold"/>
                <a:cs typeface="Canva Sans Bold"/>
                <a:sym typeface="Canva Sans Bold"/>
              </a:rPr>
              <a:t>Conclusion</a:t>
            </a: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121B"/>
        </a:solidFill>
        <a:effectLst/>
      </p:bgPr>
    </p:bg>
    <p:spTree>
      <p:nvGrpSpPr>
        <p:cNvPr id="1" name=""/>
        <p:cNvGrpSpPr/>
        <p:nvPr/>
      </p:nvGrpSpPr>
      <p:grpSpPr>
        <a:xfrm>
          <a:off x="0" y="0"/>
          <a:ext cx="0" cy="0"/>
          <a:chOff x="0" y="0"/>
          <a:chExt cx="0" cy="0"/>
        </a:xfrm>
      </p:grpSpPr>
      <p:sp>
        <p:nvSpPr>
          <p:cNvPr id="2" name="Freeform 2"/>
          <p:cNvSpPr/>
          <p:nvPr/>
        </p:nvSpPr>
        <p:spPr>
          <a:xfrm flipV="1">
            <a:off x="-3111598" y="4914258"/>
            <a:ext cx="10922401" cy="6732171"/>
          </a:xfrm>
          <a:custGeom>
            <a:avLst/>
            <a:gdLst/>
            <a:ahLst/>
            <a:cxnLst/>
            <a:rect l="l" t="t" r="r" b="b"/>
            <a:pathLst>
              <a:path w="10922401" h="6732171">
                <a:moveTo>
                  <a:pt x="0" y="6732170"/>
                </a:moveTo>
                <a:lnTo>
                  <a:pt x="10922401" y="6732170"/>
                </a:lnTo>
                <a:lnTo>
                  <a:pt x="10922401" y="0"/>
                </a:lnTo>
                <a:lnTo>
                  <a:pt x="0" y="0"/>
                </a:lnTo>
                <a:lnTo>
                  <a:pt x="0" y="673217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0447546" y="551379"/>
            <a:ext cx="10922401" cy="6732171"/>
          </a:xfrm>
          <a:custGeom>
            <a:avLst/>
            <a:gdLst/>
            <a:ahLst/>
            <a:cxnLst/>
            <a:rect l="l" t="t" r="r" b="b"/>
            <a:pathLst>
              <a:path w="10922401" h="6732171">
                <a:moveTo>
                  <a:pt x="10922400" y="0"/>
                </a:moveTo>
                <a:lnTo>
                  <a:pt x="0" y="0"/>
                </a:lnTo>
                <a:lnTo>
                  <a:pt x="0" y="6732171"/>
                </a:lnTo>
                <a:lnTo>
                  <a:pt x="10922400" y="6732171"/>
                </a:lnTo>
                <a:lnTo>
                  <a:pt x="109224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046209" y="969886"/>
            <a:ext cx="7315200" cy="443345"/>
          </a:xfrm>
          <a:custGeom>
            <a:avLst/>
            <a:gdLst/>
            <a:ahLst/>
            <a:cxnLst/>
            <a:rect l="l" t="t" r="r" b="b"/>
            <a:pathLst>
              <a:path w="7315200" h="443345">
                <a:moveTo>
                  <a:pt x="0" y="0"/>
                </a:moveTo>
                <a:lnTo>
                  <a:pt x="7315200" y="0"/>
                </a:lnTo>
                <a:lnTo>
                  <a:pt x="7315200" y="443346"/>
                </a:lnTo>
                <a:lnTo>
                  <a:pt x="0" y="4433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6461157" y="808418"/>
            <a:ext cx="2213848" cy="766281"/>
            <a:chOff x="0" y="0"/>
            <a:chExt cx="583071" cy="201819"/>
          </a:xfrm>
        </p:grpSpPr>
        <p:sp>
          <p:nvSpPr>
            <p:cNvPr id="6" name="Freeform 6"/>
            <p:cNvSpPr/>
            <p:nvPr/>
          </p:nvSpPr>
          <p:spPr>
            <a:xfrm>
              <a:off x="0" y="0"/>
              <a:ext cx="583071" cy="201819"/>
            </a:xfrm>
            <a:custGeom>
              <a:avLst/>
              <a:gdLst/>
              <a:ahLst/>
              <a:cxnLst/>
              <a:rect l="l" t="t" r="r" b="b"/>
              <a:pathLst>
                <a:path w="583071" h="201819">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001E2E"/>
            </a:solidFill>
            <a:ln w="38100" cap="sq">
              <a:solidFill>
                <a:srgbClr val="7AFFFF"/>
              </a:solidFill>
              <a:prstDash val="solid"/>
              <a:miter/>
            </a:ln>
          </p:spPr>
        </p:sp>
        <p:sp>
          <p:nvSpPr>
            <p:cNvPr id="7" name="TextBox 7"/>
            <p:cNvSpPr txBox="1"/>
            <p:nvPr/>
          </p:nvSpPr>
          <p:spPr>
            <a:xfrm>
              <a:off x="0" y="-66675"/>
              <a:ext cx="583071" cy="268494"/>
            </a:xfrm>
            <a:prstGeom prst="rect">
              <a:avLst/>
            </a:prstGeom>
          </p:spPr>
          <p:txBody>
            <a:bodyPr lIns="50800" tIns="50800" rIns="50800" bIns="50800" rtlCol="0" anchor="ctr"/>
            <a:lstStyle/>
            <a:p>
              <a:pPr algn="ctr">
                <a:lnSpc>
                  <a:spcPts val="3450"/>
                </a:lnSpc>
              </a:pPr>
              <a:endParaRPr/>
            </a:p>
          </p:txBody>
        </p:sp>
      </p:grpSp>
      <p:grpSp>
        <p:nvGrpSpPr>
          <p:cNvPr id="8" name="Group 8"/>
          <p:cNvGrpSpPr/>
          <p:nvPr/>
        </p:nvGrpSpPr>
        <p:grpSpPr>
          <a:xfrm>
            <a:off x="8832930" y="808418"/>
            <a:ext cx="2213848" cy="766281"/>
            <a:chOff x="0" y="0"/>
            <a:chExt cx="583071" cy="201819"/>
          </a:xfrm>
        </p:grpSpPr>
        <p:sp>
          <p:nvSpPr>
            <p:cNvPr id="9" name="Freeform 9"/>
            <p:cNvSpPr/>
            <p:nvPr/>
          </p:nvSpPr>
          <p:spPr>
            <a:xfrm>
              <a:off x="0" y="0"/>
              <a:ext cx="583071" cy="201819"/>
            </a:xfrm>
            <a:custGeom>
              <a:avLst/>
              <a:gdLst/>
              <a:ahLst/>
              <a:cxnLst/>
              <a:rect l="l" t="t" r="r" b="b"/>
              <a:pathLst>
                <a:path w="583071" h="201819">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id="10" name="TextBox 10"/>
            <p:cNvSpPr txBox="1"/>
            <p:nvPr/>
          </p:nvSpPr>
          <p:spPr>
            <a:xfrm>
              <a:off x="0" y="-66675"/>
              <a:ext cx="583071" cy="268494"/>
            </a:xfrm>
            <a:prstGeom prst="rect">
              <a:avLst/>
            </a:prstGeom>
          </p:spPr>
          <p:txBody>
            <a:bodyPr lIns="50800" tIns="50800" rIns="50800" bIns="50800" rtlCol="0" anchor="ctr"/>
            <a:lstStyle/>
            <a:p>
              <a:pPr algn="ctr">
                <a:lnSpc>
                  <a:spcPts val="3450"/>
                </a:lnSpc>
              </a:pPr>
              <a:endParaRPr/>
            </a:p>
          </p:txBody>
        </p:sp>
      </p:grpSp>
      <p:grpSp>
        <p:nvGrpSpPr>
          <p:cNvPr id="11" name="Group 11"/>
          <p:cNvGrpSpPr/>
          <p:nvPr/>
        </p:nvGrpSpPr>
        <p:grpSpPr>
          <a:xfrm>
            <a:off x="11204702" y="808418"/>
            <a:ext cx="2213848" cy="766281"/>
            <a:chOff x="0" y="0"/>
            <a:chExt cx="583071" cy="201819"/>
          </a:xfrm>
        </p:grpSpPr>
        <p:sp>
          <p:nvSpPr>
            <p:cNvPr id="12" name="Freeform 12"/>
            <p:cNvSpPr/>
            <p:nvPr/>
          </p:nvSpPr>
          <p:spPr>
            <a:xfrm>
              <a:off x="0" y="0"/>
              <a:ext cx="583071" cy="201819"/>
            </a:xfrm>
            <a:custGeom>
              <a:avLst/>
              <a:gdLst/>
              <a:ahLst/>
              <a:cxnLst/>
              <a:rect l="l" t="t" r="r" b="b"/>
              <a:pathLst>
                <a:path w="583071" h="201819">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id="13" name="TextBox 13"/>
            <p:cNvSpPr txBox="1"/>
            <p:nvPr/>
          </p:nvSpPr>
          <p:spPr>
            <a:xfrm>
              <a:off x="0" y="-66675"/>
              <a:ext cx="583071" cy="268494"/>
            </a:xfrm>
            <a:prstGeom prst="rect">
              <a:avLst/>
            </a:prstGeom>
          </p:spPr>
          <p:txBody>
            <a:bodyPr lIns="50800" tIns="50800" rIns="50800" bIns="50800" rtlCol="0" anchor="ctr"/>
            <a:lstStyle/>
            <a:p>
              <a:pPr algn="ctr">
                <a:lnSpc>
                  <a:spcPts val="3450"/>
                </a:lnSpc>
              </a:pPr>
              <a:endParaRPr/>
            </a:p>
          </p:txBody>
        </p:sp>
      </p:grpSp>
      <p:grpSp>
        <p:nvGrpSpPr>
          <p:cNvPr id="14" name="Group 14"/>
          <p:cNvGrpSpPr/>
          <p:nvPr/>
        </p:nvGrpSpPr>
        <p:grpSpPr>
          <a:xfrm>
            <a:off x="13576475" y="808418"/>
            <a:ext cx="2213848" cy="766281"/>
            <a:chOff x="0" y="0"/>
            <a:chExt cx="583071" cy="201819"/>
          </a:xfrm>
        </p:grpSpPr>
        <p:sp>
          <p:nvSpPr>
            <p:cNvPr id="15" name="Freeform 15"/>
            <p:cNvSpPr/>
            <p:nvPr/>
          </p:nvSpPr>
          <p:spPr>
            <a:xfrm>
              <a:off x="0" y="0"/>
              <a:ext cx="583071" cy="201819"/>
            </a:xfrm>
            <a:custGeom>
              <a:avLst/>
              <a:gdLst/>
              <a:ahLst/>
              <a:cxnLst/>
              <a:rect l="l" t="t" r="r" b="b"/>
              <a:pathLst>
                <a:path w="583071" h="201819">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id="16" name="TextBox 16"/>
            <p:cNvSpPr txBox="1"/>
            <p:nvPr/>
          </p:nvSpPr>
          <p:spPr>
            <a:xfrm>
              <a:off x="0" y="-66675"/>
              <a:ext cx="583071" cy="268494"/>
            </a:xfrm>
            <a:prstGeom prst="rect">
              <a:avLst/>
            </a:prstGeom>
          </p:spPr>
          <p:txBody>
            <a:bodyPr lIns="50800" tIns="50800" rIns="50800" bIns="50800" rtlCol="0" anchor="ctr"/>
            <a:lstStyle/>
            <a:p>
              <a:pPr algn="ctr">
                <a:lnSpc>
                  <a:spcPts val="3450"/>
                </a:lnSpc>
              </a:pPr>
              <a:endParaRPr/>
            </a:p>
          </p:txBody>
        </p:sp>
      </p:grpSp>
      <p:grpSp>
        <p:nvGrpSpPr>
          <p:cNvPr id="17" name="Group 17"/>
          <p:cNvGrpSpPr/>
          <p:nvPr/>
        </p:nvGrpSpPr>
        <p:grpSpPr>
          <a:xfrm>
            <a:off x="15948247" y="808418"/>
            <a:ext cx="2213848" cy="766281"/>
            <a:chOff x="0" y="0"/>
            <a:chExt cx="583071" cy="201819"/>
          </a:xfrm>
        </p:grpSpPr>
        <p:sp>
          <p:nvSpPr>
            <p:cNvPr id="18" name="Freeform 18"/>
            <p:cNvSpPr/>
            <p:nvPr/>
          </p:nvSpPr>
          <p:spPr>
            <a:xfrm>
              <a:off x="0" y="0"/>
              <a:ext cx="583071" cy="201819"/>
            </a:xfrm>
            <a:custGeom>
              <a:avLst/>
              <a:gdLst/>
              <a:ahLst/>
              <a:cxnLst/>
              <a:rect l="l" t="t" r="r" b="b"/>
              <a:pathLst>
                <a:path w="583071" h="201819">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id="19" name="TextBox 19"/>
            <p:cNvSpPr txBox="1"/>
            <p:nvPr/>
          </p:nvSpPr>
          <p:spPr>
            <a:xfrm>
              <a:off x="0" y="-66675"/>
              <a:ext cx="583071" cy="268494"/>
            </a:xfrm>
            <a:prstGeom prst="rect">
              <a:avLst/>
            </a:prstGeom>
          </p:spPr>
          <p:txBody>
            <a:bodyPr lIns="50800" tIns="50800" rIns="50800" bIns="50800" rtlCol="0" anchor="ctr"/>
            <a:lstStyle/>
            <a:p>
              <a:pPr algn="ctr">
                <a:lnSpc>
                  <a:spcPts val="3450"/>
                </a:lnSpc>
              </a:pPr>
              <a:endParaRPr/>
            </a:p>
          </p:txBody>
        </p:sp>
      </p:grpSp>
      <p:sp>
        <p:nvSpPr>
          <p:cNvPr id="20" name="TextBox 20"/>
          <p:cNvSpPr txBox="1"/>
          <p:nvPr/>
        </p:nvSpPr>
        <p:spPr>
          <a:xfrm>
            <a:off x="4133698" y="2619469"/>
            <a:ext cx="9513802" cy="490219"/>
          </a:xfrm>
          <a:prstGeom prst="rect">
            <a:avLst/>
          </a:prstGeom>
        </p:spPr>
        <p:txBody>
          <a:bodyPr lIns="0" tIns="0" rIns="0" bIns="0" rtlCol="0" anchor="t">
            <a:spAutoFit/>
          </a:bodyPr>
          <a:lstStyle/>
          <a:p>
            <a:pPr algn="ctr">
              <a:lnSpc>
                <a:spcPts val="3519"/>
              </a:lnSpc>
            </a:pPr>
            <a:r>
              <a:rPr lang="en-US" sz="4399" b="1">
                <a:solidFill>
                  <a:srgbClr val="7AFFFF"/>
                </a:solidFill>
                <a:latin typeface="TT Autonomous Bold"/>
                <a:ea typeface="TT Autonomous Bold"/>
                <a:cs typeface="TT Autonomous Bold"/>
                <a:sym typeface="TT Autonomous Bold"/>
              </a:rPr>
              <a:t>PROBLEM STATEMENT</a:t>
            </a:r>
          </a:p>
        </p:txBody>
      </p:sp>
      <p:sp>
        <p:nvSpPr>
          <p:cNvPr id="21" name="TextBox 21"/>
          <p:cNvSpPr txBox="1"/>
          <p:nvPr/>
        </p:nvSpPr>
        <p:spPr>
          <a:xfrm>
            <a:off x="6510781" y="946576"/>
            <a:ext cx="2080358" cy="509016"/>
          </a:xfrm>
          <a:prstGeom prst="rect">
            <a:avLst/>
          </a:prstGeom>
        </p:spPr>
        <p:txBody>
          <a:bodyPr lIns="0" tIns="0" rIns="0" bIns="0" rtlCol="0" anchor="t">
            <a:spAutoFit/>
          </a:bodyPr>
          <a:lstStyle/>
          <a:p>
            <a:pPr algn="ctr">
              <a:lnSpc>
                <a:spcPts val="2052"/>
              </a:lnSpc>
            </a:pPr>
            <a:r>
              <a:rPr lang="en-US" sz="1800" b="1">
                <a:solidFill>
                  <a:srgbClr val="7AFFFF"/>
                </a:solidFill>
                <a:latin typeface="Canva Sans Bold"/>
                <a:ea typeface="Canva Sans Bold"/>
                <a:cs typeface="Canva Sans Bold"/>
                <a:sym typeface="Canva Sans Bold"/>
              </a:rPr>
              <a:t>Problem Statement</a:t>
            </a:r>
          </a:p>
        </p:txBody>
      </p:sp>
      <p:sp>
        <p:nvSpPr>
          <p:cNvPr id="22" name="TextBox 22"/>
          <p:cNvSpPr txBox="1"/>
          <p:nvPr/>
        </p:nvSpPr>
        <p:spPr>
          <a:xfrm>
            <a:off x="8895394" y="1006774"/>
            <a:ext cx="2080358" cy="321945"/>
          </a:xfrm>
          <a:prstGeom prst="rect">
            <a:avLst/>
          </a:prstGeom>
        </p:spPr>
        <p:txBody>
          <a:bodyPr lIns="0" tIns="0" rIns="0" bIns="0" rtlCol="0" anchor="t">
            <a:spAutoFit/>
          </a:bodyPr>
          <a:lstStyle/>
          <a:p>
            <a:pPr algn="ctr">
              <a:lnSpc>
                <a:spcPts val="2700"/>
              </a:lnSpc>
            </a:pPr>
            <a:r>
              <a:rPr lang="en-US" sz="1800" b="1" spc="41">
                <a:solidFill>
                  <a:srgbClr val="7AFFFF"/>
                </a:solidFill>
                <a:latin typeface="Canva Sans Bold"/>
                <a:ea typeface="Canva Sans Bold"/>
                <a:cs typeface="Canva Sans Bold"/>
                <a:sym typeface="Canva Sans Bold"/>
              </a:rPr>
              <a:t>Abstract</a:t>
            </a:r>
          </a:p>
        </p:txBody>
      </p:sp>
      <p:sp>
        <p:nvSpPr>
          <p:cNvPr id="23" name="TextBox 23"/>
          <p:cNvSpPr txBox="1"/>
          <p:nvPr/>
        </p:nvSpPr>
        <p:spPr>
          <a:xfrm>
            <a:off x="11271447" y="1006774"/>
            <a:ext cx="2080358" cy="321945"/>
          </a:xfrm>
          <a:prstGeom prst="rect">
            <a:avLst/>
          </a:prstGeom>
        </p:spPr>
        <p:txBody>
          <a:bodyPr lIns="0" tIns="0" rIns="0" bIns="0" rtlCol="0" anchor="t">
            <a:spAutoFit/>
          </a:bodyPr>
          <a:lstStyle/>
          <a:p>
            <a:pPr algn="ctr">
              <a:lnSpc>
                <a:spcPts val="2700"/>
              </a:lnSpc>
            </a:pPr>
            <a:r>
              <a:rPr lang="en-US" sz="1800" b="1" spc="41">
                <a:solidFill>
                  <a:srgbClr val="7AFFFF"/>
                </a:solidFill>
                <a:latin typeface="Canva Sans Bold"/>
                <a:ea typeface="Canva Sans Bold"/>
                <a:cs typeface="Canva Sans Bold"/>
                <a:sym typeface="Canva Sans Bold"/>
              </a:rPr>
              <a:t>Methodology</a:t>
            </a:r>
          </a:p>
        </p:txBody>
      </p:sp>
      <p:sp>
        <p:nvSpPr>
          <p:cNvPr id="24" name="TextBox 24"/>
          <p:cNvSpPr txBox="1"/>
          <p:nvPr/>
        </p:nvSpPr>
        <p:spPr>
          <a:xfrm>
            <a:off x="13647500" y="1006774"/>
            <a:ext cx="2080358" cy="321945"/>
          </a:xfrm>
          <a:prstGeom prst="rect">
            <a:avLst/>
          </a:prstGeom>
        </p:spPr>
        <p:txBody>
          <a:bodyPr lIns="0" tIns="0" rIns="0" bIns="0" rtlCol="0" anchor="t">
            <a:spAutoFit/>
          </a:bodyPr>
          <a:lstStyle/>
          <a:p>
            <a:pPr algn="ctr">
              <a:lnSpc>
                <a:spcPts val="2700"/>
              </a:lnSpc>
            </a:pPr>
            <a:r>
              <a:rPr lang="en-US" sz="1800" b="1" spc="41">
                <a:solidFill>
                  <a:srgbClr val="7AFFFF"/>
                </a:solidFill>
                <a:latin typeface="Canva Sans Bold"/>
                <a:ea typeface="Canva Sans Bold"/>
                <a:cs typeface="Canva Sans Bold"/>
                <a:sym typeface="Canva Sans Bold"/>
              </a:rPr>
              <a:t>Analysis Insights</a:t>
            </a:r>
          </a:p>
        </p:txBody>
      </p:sp>
      <p:sp>
        <p:nvSpPr>
          <p:cNvPr id="25" name="TextBox 25"/>
          <p:cNvSpPr txBox="1"/>
          <p:nvPr/>
        </p:nvSpPr>
        <p:spPr>
          <a:xfrm>
            <a:off x="16023553" y="1006774"/>
            <a:ext cx="2080358" cy="321945"/>
          </a:xfrm>
          <a:prstGeom prst="rect">
            <a:avLst/>
          </a:prstGeom>
        </p:spPr>
        <p:txBody>
          <a:bodyPr lIns="0" tIns="0" rIns="0" bIns="0" rtlCol="0" anchor="t">
            <a:spAutoFit/>
          </a:bodyPr>
          <a:lstStyle/>
          <a:p>
            <a:pPr algn="ctr">
              <a:lnSpc>
                <a:spcPts val="2700"/>
              </a:lnSpc>
            </a:pPr>
            <a:r>
              <a:rPr lang="en-US" sz="1800" b="1" spc="41">
                <a:solidFill>
                  <a:srgbClr val="7AFFFF"/>
                </a:solidFill>
                <a:latin typeface="Canva Sans Bold"/>
                <a:ea typeface="Canva Sans Bold"/>
                <a:cs typeface="Canva Sans Bold"/>
                <a:sym typeface="Canva Sans Bold"/>
              </a:rPr>
              <a:t>Conclusion</a:t>
            </a:r>
          </a:p>
        </p:txBody>
      </p:sp>
      <p:sp>
        <p:nvSpPr>
          <p:cNvPr id="26" name="TextBox 26"/>
          <p:cNvSpPr txBox="1"/>
          <p:nvPr/>
        </p:nvSpPr>
        <p:spPr>
          <a:xfrm>
            <a:off x="2349602" y="3513816"/>
            <a:ext cx="13853359" cy="4731727"/>
          </a:xfrm>
          <a:prstGeom prst="rect">
            <a:avLst/>
          </a:prstGeom>
        </p:spPr>
        <p:txBody>
          <a:bodyPr lIns="0" tIns="0" rIns="0" bIns="0" rtlCol="0" anchor="t">
            <a:spAutoFit/>
          </a:bodyPr>
          <a:lstStyle/>
          <a:p>
            <a:pPr algn="just">
              <a:lnSpc>
                <a:spcPts val="4690"/>
              </a:lnSpc>
            </a:pPr>
            <a:r>
              <a:rPr lang="en-US" sz="3126" spc="71">
                <a:solidFill>
                  <a:srgbClr val="FFFFFF"/>
                </a:solidFill>
                <a:latin typeface="Canva Sans"/>
                <a:ea typeface="Canva Sans"/>
                <a:cs typeface="Canva Sans"/>
                <a:sym typeface="Canva Sans"/>
              </a:rPr>
              <a:t>With thousands of mobile apps entering the market daily, choosing the right category for a new app development project is a critical decision. The client is facing the challenge of identifying which app category offers the best potential for success. Without data-driven insights, investing in the wrong category could lead to poor user adoption and business loss. </a:t>
            </a:r>
          </a:p>
          <a:p>
            <a:pPr algn="just">
              <a:lnSpc>
                <a:spcPts val="4690"/>
              </a:lnSpc>
            </a:pPr>
            <a:r>
              <a:rPr lang="en-US" sz="3126" spc="71">
                <a:solidFill>
                  <a:srgbClr val="FFFFFF"/>
                </a:solidFill>
                <a:latin typeface="Canva Sans"/>
                <a:ea typeface="Canva Sans"/>
                <a:cs typeface="Canva Sans"/>
                <a:sym typeface="Canva Sans"/>
              </a:rPr>
              <a:t>Therefore, a comprehensive analysis is required to determine the most suitable app category to target for the next project.</a:t>
            </a: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121B"/>
        </a:solidFill>
        <a:effectLst/>
      </p:bgPr>
    </p:bg>
    <p:spTree>
      <p:nvGrpSpPr>
        <p:cNvPr id="1" name=""/>
        <p:cNvGrpSpPr/>
        <p:nvPr/>
      </p:nvGrpSpPr>
      <p:grpSpPr>
        <a:xfrm>
          <a:off x="0" y="0"/>
          <a:ext cx="0" cy="0"/>
          <a:chOff x="0" y="0"/>
          <a:chExt cx="0" cy="0"/>
        </a:xfrm>
      </p:grpSpPr>
      <p:sp>
        <p:nvSpPr>
          <p:cNvPr id="2" name="Freeform 2"/>
          <p:cNvSpPr/>
          <p:nvPr/>
        </p:nvSpPr>
        <p:spPr>
          <a:xfrm flipV="1">
            <a:off x="-3111598" y="4914258"/>
            <a:ext cx="10922401" cy="6732171"/>
          </a:xfrm>
          <a:custGeom>
            <a:avLst/>
            <a:gdLst/>
            <a:ahLst/>
            <a:cxnLst/>
            <a:rect l="l" t="t" r="r" b="b"/>
            <a:pathLst>
              <a:path w="10922401" h="6732171">
                <a:moveTo>
                  <a:pt x="0" y="6732170"/>
                </a:moveTo>
                <a:lnTo>
                  <a:pt x="10922401" y="6732170"/>
                </a:lnTo>
                <a:lnTo>
                  <a:pt x="10922401" y="0"/>
                </a:lnTo>
                <a:lnTo>
                  <a:pt x="0" y="0"/>
                </a:lnTo>
                <a:lnTo>
                  <a:pt x="0" y="673217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0447546" y="551379"/>
            <a:ext cx="10922401" cy="6732171"/>
          </a:xfrm>
          <a:custGeom>
            <a:avLst/>
            <a:gdLst/>
            <a:ahLst/>
            <a:cxnLst/>
            <a:rect l="l" t="t" r="r" b="b"/>
            <a:pathLst>
              <a:path w="10922401" h="6732171">
                <a:moveTo>
                  <a:pt x="10922400" y="0"/>
                </a:moveTo>
                <a:lnTo>
                  <a:pt x="0" y="0"/>
                </a:lnTo>
                <a:lnTo>
                  <a:pt x="0" y="6732171"/>
                </a:lnTo>
                <a:lnTo>
                  <a:pt x="10922400" y="6732171"/>
                </a:lnTo>
                <a:lnTo>
                  <a:pt x="109224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046209" y="969886"/>
            <a:ext cx="7315200" cy="443345"/>
          </a:xfrm>
          <a:custGeom>
            <a:avLst/>
            <a:gdLst/>
            <a:ahLst/>
            <a:cxnLst/>
            <a:rect l="l" t="t" r="r" b="b"/>
            <a:pathLst>
              <a:path w="7315200" h="443345">
                <a:moveTo>
                  <a:pt x="0" y="0"/>
                </a:moveTo>
                <a:lnTo>
                  <a:pt x="7315200" y="0"/>
                </a:lnTo>
                <a:lnTo>
                  <a:pt x="7315200" y="443346"/>
                </a:lnTo>
                <a:lnTo>
                  <a:pt x="0" y="4433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6461157" y="808418"/>
            <a:ext cx="2213848" cy="766281"/>
            <a:chOff x="0" y="0"/>
            <a:chExt cx="583071" cy="201819"/>
          </a:xfrm>
        </p:grpSpPr>
        <p:sp>
          <p:nvSpPr>
            <p:cNvPr id="6" name="Freeform 6"/>
            <p:cNvSpPr/>
            <p:nvPr/>
          </p:nvSpPr>
          <p:spPr>
            <a:xfrm>
              <a:off x="0" y="0"/>
              <a:ext cx="583071" cy="201819"/>
            </a:xfrm>
            <a:custGeom>
              <a:avLst/>
              <a:gdLst/>
              <a:ahLst/>
              <a:cxnLst/>
              <a:rect l="l" t="t" r="r" b="b"/>
              <a:pathLst>
                <a:path w="583071" h="201819">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a:ln cap="sq">
              <a:noFill/>
              <a:prstDash val="solid"/>
              <a:miter/>
            </a:ln>
          </p:spPr>
        </p:sp>
        <p:sp>
          <p:nvSpPr>
            <p:cNvPr id="7" name="TextBox 7"/>
            <p:cNvSpPr txBox="1"/>
            <p:nvPr/>
          </p:nvSpPr>
          <p:spPr>
            <a:xfrm>
              <a:off x="0" y="-66675"/>
              <a:ext cx="583071" cy="268494"/>
            </a:xfrm>
            <a:prstGeom prst="rect">
              <a:avLst/>
            </a:prstGeom>
          </p:spPr>
          <p:txBody>
            <a:bodyPr lIns="50800" tIns="50800" rIns="50800" bIns="50800" rtlCol="0" anchor="ctr"/>
            <a:lstStyle/>
            <a:p>
              <a:pPr algn="ctr">
                <a:lnSpc>
                  <a:spcPts val="3450"/>
                </a:lnSpc>
              </a:pPr>
              <a:endParaRPr/>
            </a:p>
          </p:txBody>
        </p:sp>
      </p:grpSp>
      <p:grpSp>
        <p:nvGrpSpPr>
          <p:cNvPr id="8" name="Group 8"/>
          <p:cNvGrpSpPr/>
          <p:nvPr/>
        </p:nvGrpSpPr>
        <p:grpSpPr>
          <a:xfrm>
            <a:off x="8832930" y="808418"/>
            <a:ext cx="2213848" cy="766281"/>
            <a:chOff x="0" y="0"/>
            <a:chExt cx="583071" cy="201819"/>
          </a:xfrm>
        </p:grpSpPr>
        <p:sp>
          <p:nvSpPr>
            <p:cNvPr id="9" name="Freeform 9"/>
            <p:cNvSpPr/>
            <p:nvPr/>
          </p:nvSpPr>
          <p:spPr>
            <a:xfrm>
              <a:off x="0" y="0"/>
              <a:ext cx="583071" cy="201819"/>
            </a:xfrm>
            <a:custGeom>
              <a:avLst/>
              <a:gdLst/>
              <a:ahLst/>
              <a:cxnLst/>
              <a:rect l="l" t="t" r="r" b="b"/>
              <a:pathLst>
                <a:path w="583071" h="201819">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001E2E"/>
            </a:solidFill>
            <a:ln w="38100" cap="sq">
              <a:solidFill>
                <a:srgbClr val="7AFFFF"/>
              </a:solidFill>
              <a:prstDash val="solid"/>
              <a:miter/>
            </a:ln>
          </p:spPr>
        </p:sp>
        <p:sp>
          <p:nvSpPr>
            <p:cNvPr id="10" name="TextBox 10"/>
            <p:cNvSpPr txBox="1"/>
            <p:nvPr/>
          </p:nvSpPr>
          <p:spPr>
            <a:xfrm>
              <a:off x="0" y="-66675"/>
              <a:ext cx="583071" cy="268494"/>
            </a:xfrm>
            <a:prstGeom prst="rect">
              <a:avLst/>
            </a:prstGeom>
          </p:spPr>
          <p:txBody>
            <a:bodyPr lIns="50800" tIns="50800" rIns="50800" bIns="50800" rtlCol="0" anchor="ctr"/>
            <a:lstStyle/>
            <a:p>
              <a:pPr algn="ctr">
                <a:lnSpc>
                  <a:spcPts val="3450"/>
                </a:lnSpc>
              </a:pPr>
              <a:endParaRPr/>
            </a:p>
          </p:txBody>
        </p:sp>
      </p:grpSp>
      <p:grpSp>
        <p:nvGrpSpPr>
          <p:cNvPr id="11" name="Group 11"/>
          <p:cNvGrpSpPr/>
          <p:nvPr/>
        </p:nvGrpSpPr>
        <p:grpSpPr>
          <a:xfrm>
            <a:off x="11204702" y="808418"/>
            <a:ext cx="2213848" cy="766281"/>
            <a:chOff x="0" y="0"/>
            <a:chExt cx="583071" cy="201819"/>
          </a:xfrm>
        </p:grpSpPr>
        <p:sp>
          <p:nvSpPr>
            <p:cNvPr id="12" name="Freeform 12"/>
            <p:cNvSpPr/>
            <p:nvPr/>
          </p:nvSpPr>
          <p:spPr>
            <a:xfrm>
              <a:off x="0" y="0"/>
              <a:ext cx="583071" cy="201819"/>
            </a:xfrm>
            <a:custGeom>
              <a:avLst/>
              <a:gdLst/>
              <a:ahLst/>
              <a:cxnLst/>
              <a:rect l="l" t="t" r="r" b="b"/>
              <a:pathLst>
                <a:path w="583071" h="201819">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id="13" name="TextBox 13"/>
            <p:cNvSpPr txBox="1"/>
            <p:nvPr/>
          </p:nvSpPr>
          <p:spPr>
            <a:xfrm>
              <a:off x="0" y="-66675"/>
              <a:ext cx="583071" cy="268494"/>
            </a:xfrm>
            <a:prstGeom prst="rect">
              <a:avLst/>
            </a:prstGeom>
          </p:spPr>
          <p:txBody>
            <a:bodyPr lIns="50800" tIns="50800" rIns="50800" bIns="50800" rtlCol="0" anchor="ctr"/>
            <a:lstStyle/>
            <a:p>
              <a:pPr algn="ctr">
                <a:lnSpc>
                  <a:spcPts val="3450"/>
                </a:lnSpc>
              </a:pPr>
              <a:endParaRPr/>
            </a:p>
          </p:txBody>
        </p:sp>
      </p:grpSp>
      <p:grpSp>
        <p:nvGrpSpPr>
          <p:cNvPr id="14" name="Group 14"/>
          <p:cNvGrpSpPr/>
          <p:nvPr/>
        </p:nvGrpSpPr>
        <p:grpSpPr>
          <a:xfrm>
            <a:off x="13576475" y="808418"/>
            <a:ext cx="2213848" cy="766281"/>
            <a:chOff x="0" y="0"/>
            <a:chExt cx="583071" cy="201819"/>
          </a:xfrm>
        </p:grpSpPr>
        <p:sp>
          <p:nvSpPr>
            <p:cNvPr id="15" name="Freeform 15"/>
            <p:cNvSpPr/>
            <p:nvPr/>
          </p:nvSpPr>
          <p:spPr>
            <a:xfrm>
              <a:off x="0" y="0"/>
              <a:ext cx="583071" cy="201819"/>
            </a:xfrm>
            <a:custGeom>
              <a:avLst/>
              <a:gdLst/>
              <a:ahLst/>
              <a:cxnLst/>
              <a:rect l="l" t="t" r="r" b="b"/>
              <a:pathLst>
                <a:path w="583071" h="201819">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id="16" name="TextBox 16"/>
            <p:cNvSpPr txBox="1"/>
            <p:nvPr/>
          </p:nvSpPr>
          <p:spPr>
            <a:xfrm>
              <a:off x="0" y="-66675"/>
              <a:ext cx="583071" cy="268494"/>
            </a:xfrm>
            <a:prstGeom prst="rect">
              <a:avLst/>
            </a:prstGeom>
          </p:spPr>
          <p:txBody>
            <a:bodyPr lIns="50800" tIns="50800" rIns="50800" bIns="50800" rtlCol="0" anchor="ctr"/>
            <a:lstStyle/>
            <a:p>
              <a:pPr algn="ctr">
                <a:lnSpc>
                  <a:spcPts val="3450"/>
                </a:lnSpc>
              </a:pPr>
              <a:endParaRPr/>
            </a:p>
          </p:txBody>
        </p:sp>
      </p:grpSp>
      <p:grpSp>
        <p:nvGrpSpPr>
          <p:cNvPr id="17" name="Group 17"/>
          <p:cNvGrpSpPr/>
          <p:nvPr/>
        </p:nvGrpSpPr>
        <p:grpSpPr>
          <a:xfrm>
            <a:off x="15948247" y="808418"/>
            <a:ext cx="2213848" cy="766281"/>
            <a:chOff x="0" y="0"/>
            <a:chExt cx="583071" cy="201819"/>
          </a:xfrm>
        </p:grpSpPr>
        <p:sp>
          <p:nvSpPr>
            <p:cNvPr id="18" name="Freeform 18"/>
            <p:cNvSpPr/>
            <p:nvPr/>
          </p:nvSpPr>
          <p:spPr>
            <a:xfrm>
              <a:off x="0" y="0"/>
              <a:ext cx="583071" cy="201819"/>
            </a:xfrm>
            <a:custGeom>
              <a:avLst/>
              <a:gdLst/>
              <a:ahLst/>
              <a:cxnLst/>
              <a:rect l="l" t="t" r="r" b="b"/>
              <a:pathLst>
                <a:path w="583071" h="201819">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id="19" name="TextBox 19"/>
            <p:cNvSpPr txBox="1"/>
            <p:nvPr/>
          </p:nvSpPr>
          <p:spPr>
            <a:xfrm>
              <a:off x="0" y="-66675"/>
              <a:ext cx="583071" cy="268494"/>
            </a:xfrm>
            <a:prstGeom prst="rect">
              <a:avLst/>
            </a:prstGeom>
          </p:spPr>
          <p:txBody>
            <a:bodyPr lIns="50800" tIns="50800" rIns="50800" bIns="50800" rtlCol="0" anchor="ctr"/>
            <a:lstStyle/>
            <a:p>
              <a:pPr algn="ctr">
                <a:lnSpc>
                  <a:spcPts val="3450"/>
                </a:lnSpc>
              </a:pPr>
              <a:endParaRPr/>
            </a:p>
          </p:txBody>
        </p:sp>
      </p:grpSp>
      <p:sp>
        <p:nvSpPr>
          <p:cNvPr id="20" name="TextBox 20"/>
          <p:cNvSpPr txBox="1"/>
          <p:nvPr/>
        </p:nvSpPr>
        <p:spPr>
          <a:xfrm>
            <a:off x="8895394" y="1006774"/>
            <a:ext cx="2080358" cy="321945"/>
          </a:xfrm>
          <a:prstGeom prst="rect">
            <a:avLst/>
          </a:prstGeom>
        </p:spPr>
        <p:txBody>
          <a:bodyPr lIns="0" tIns="0" rIns="0" bIns="0" rtlCol="0" anchor="t">
            <a:spAutoFit/>
          </a:bodyPr>
          <a:lstStyle/>
          <a:p>
            <a:pPr algn="ctr">
              <a:lnSpc>
                <a:spcPts val="2700"/>
              </a:lnSpc>
            </a:pPr>
            <a:r>
              <a:rPr lang="en-US" sz="1800" b="1" spc="41">
                <a:solidFill>
                  <a:srgbClr val="7AFFFF"/>
                </a:solidFill>
                <a:latin typeface="Canva Sans Bold"/>
                <a:ea typeface="Canva Sans Bold"/>
                <a:cs typeface="Canva Sans Bold"/>
                <a:sym typeface="Canva Sans Bold"/>
              </a:rPr>
              <a:t>Abstract</a:t>
            </a:r>
          </a:p>
        </p:txBody>
      </p:sp>
      <p:sp>
        <p:nvSpPr>
          <p:cNvPr id="21" name="TextBox 21"/>
          <p:cNvSpPr txBox="1"/>
          <p:nvPr/>
        </p:nvSpPr>
        <p:spPr>
          <a:xfrm>
            <a:off x="11271447" y="1006774"/>
            <a:ext cx="2080358" cy="321945"/>
          </a:xfrm>
          <a:prstGeom prst="rect">
            <a:avLst/>
          </a:prstGeom>
        </p:spPr>
        <p:txBody>
          <a:bodyPr lIns="0" tIns="0" rIns="0" bIns="0" rtlCol="0" anchor="t">
            <a:spAutoFit/>
          </a:bodyPr>
          <a:lstStyle/>
          <a:p>
            <a:pPr algn="ctr">
              <a:lnSpc>
                <a:spcPts val="2700"/>
              </a:lnSpc>
            </a:pPr>
            <a:r>
              <a:rPr lang="en-US" sz="1800" b="1" spc="41">
                <a:solidFill>
                  <a:srgbClr val="7AFFFF"/>
                </a:solidFill>
                <a:latin typeface="Canva Sans Bold"/>
                <a:ea typeface="Canva Sans Bold"/>
                <a:cs typeface="Canva Sans Bold"/>
                <a:sym typeface="Canva Sans Bold"/>
              </a:rPr>
              <a:t>Methodology</a:t>
            </a:r>
          </a:p>
        </p:txBody>
      </p:sp>
      <p:sp>
        <p:nvSpPr>
          <p:cNvPr id="22" name="TextBox 22"/>
          <p:cNvSpPr txBox="1"/>
          <p:nvPr/>
        </p:nvSpPr>
        <p:spPr>
          <a:xfrm>
            <a:off x="16023553" y="1006774"/>
            <a:ext cx="2080358" cy="321945"/>
          </a:xfrm>
          <a:prstGeom prst="rect">
            <a:avLst/>
          </a:prstGeom>
        </p:spPr>
        <p:txBody>
          <a:bodyPr lIns="0" tIns="0" rIns="0" bIns="0" rtlCol="0" anchor="t">
            <a:spAutoFit/>
          </a:bodyPr>
          <a:lstStyle/>
          <a:p>
            <a:pPr algn="ctr">
              <a:lnSpc>
                <a:spcPts val="2700"/>
              </a:lnSpc>
            </a:pPr>
            <a:r>
              <a:rPr lang="en-US" sz="1800" b="1" spc="41">
                <a:solidFill>
                  <a:srgbClr val="7AFFFF"/>
                </a:solidFill>
                <a:latin typeface="Canva Sans Bold"/>
                <a:ea typeface="Canva Sans Bold"/>
                <a:cs typeface="Canva Sans Bold"/>
                <a:sym typeface="Canva Sans Bold"/>
              </a:rPr>
              <a:t>Conclusion</a:t>
            </a:r>
          </a:p>
        </p:txBody>
      </p:sp>
      <p:sp>
        <p:nvSpPr>
          <p:cNvPr id="23" name="TextBox 23"/>
          <p:cNvSpPr txBox="1"/>
          <p:nvPr/>
        </p:nvSpPr>
        <p:spPr>
          <a:xfrm>
            <a:off x="1373122" y="3395853"/>
            <a:ext cx="16036023" cy="5489067"/>
          </a:xfrm>
          <a:prstGeom prst="rect">
            <a:avLst/>
          </a:prstGeom>
        </p:spPr>
        <p:txBody>
          <a:bodyPr lIns="0" tIns="0" rIns="0" bIns="0" rtlCol="0" anchor="t">
            <a:spAutoFit/>
          </a:bodyPr>
          <a:lstStyle/>
          <a:p>
            <a:pPr algn="just">
              <a:lnSpc>
                <a:spcPts val="4395"/>
              </a:lnSpc>
            </a:pPr>
            <a:r>
              <a:rPr lang="en-US" sz="2930" spc="67">
                <a:solidFill>
                  <a:srgbClr val="FFFFFF"/>
                </a:solidFill>
                <a:latin typeface="Canva Sans"/>
                <a:ea typeface="Canva Sans"/>
                <a:cs typeface="Canva Sans"/>
                <a:sym typeface="Canva Sans"/>
              </a:rPr>
              <a:t>With the rapid growth of the mobile app industry, </a:t>
            </a:r>
            <a:r>
              <a:rPr lang="en-US" sz="2930" b="1" spc="67">
                <a:solidFill>
                  <a:srgbClr val="FFFFFF"/>
                </a:solidFill>
                <a:latin typeface="Canva Sans Bold"/>
                <a:ea typeface="Canva Sans Bold"/>
                <a:cs typeface="Canva Sans Bold"/>
                <a:sym typeface="Canva Sans Bold"/>
              </a:rPr>
              <a:t>choosing the right app</a:t>
            </a:r>
            <a:r>
              <a:rPr lang="en-US" sz="2930" spc="67">
                <a:solidFill>
                  <a:srgbClr val="FFFFFF"/>
                </a:solidFill>
                <a:latin typeface="Canva Sans"/>
                <a:ea typeface="Canva Sans"/>
                <a:cs typeface="Canva Sans"/>
                <a:sym typeface="Canva Sans"/>
              </a:rPr>
              <a:t> category for future development has become a crucial decision for success. This project aims to </a:t>
            </a:r>
            <a:r>
              <a:rPr lang="en-US" sz="2930" b="1" spc="67">
                <a:solidFill>
                  <a:srgbClr val="FFFFFF"/>
                </a:solidFill>
                <a:latin typeface="Canva Sans Bold"/>
                <a:ea typeface="Canva Sans Bold"/>
                <a:cs typeface="Canva Sans Bold"/>
                <a:sym typeface="Canva Sans Bold"/>
              </a:rPr>
              <a:t>assist the client in identifying the most promising app</a:t>
            </a:r>
            <a:r>
              <a:rPr lang="en-US" sz="2930" spc="67">
                <a:solidFill>
                  <a:srgbClr val="FFFFFF"/>
                </a:solidFill>
                <a:latin typeface="Canva Sans"/>
                <a:ea typeface="Canva Sans"/>
                <a:cs typeface="Canva Sans"/>
                <a:sym typeface="Canva Sans"/>
              </a:rPr>
              <a:t> category by analyzing key factors such as ratings, reviews, number of installs, app type, and content rating. Using Power BI, we processed and visualized app data to uncover trends and performance patterns across different categories. The analysis revealed that certain categories consistently outperform others in terms of user engagement and popularity. Based on these insights, the project provides a data-driven recommendation to help the client make an informed decision for their next app development initiative.</a:t>
            </a:r>
          </a:p>
        </p:txBody>
      </p:sp>
      <p:sp>
        <p:nvSpPr>
          <p:cNvPr id="24" name="TextBox 24"/>
          <p:cNvSpPr txBox="1"/>
          <p:nvPr/>
        </p:nvSpPr>
        <p:spPr>
          <a:xfrm>
            <a:off x="6510781" y="946576"/>
            <a:ext cx="2080358" cy="509016"/>
          </a:xfrm>
          <a:prstGeom prst="rect">
            <a:avLst/>
          </a:prstGeom>
        </p:spPr>
        <p:txBody>
          <a:bodyPr lIns="0" tIns="0" rIns="0" bIns="0" rtlCol="0" anchor="t">
            <a:spAutoFit/>
          </a:bodyPr>
          <a:lstStyle/>
          <a:p>
            <a:pPr algn="ctr">
              <a:lnSpc>
                <a:spcPts val="2052"/>
              </a:lnSpc>
            </a:pPr>
            <a:r>
              <a:rPr lang="en-US" sz="1800" b="1">
                <a:solidFill>
                  <a:srgbClr val="7AFFFF"/>
                </a:solidFill>
                <a:latin typeface="Canva Sans Bold"/>
                <a:ea typeface="Canva Sans Bold"/>
                <a:cs typeface="Canva Sans Bold"/>
                <a:sym typeface="Canva Sans Bold"/>
              </a:rPr>
              <a:t>Problem Statement</a:t>
            </a:r>
          </a:p>
        </p:txBody>
      </p:sp>
      <p:sp>
        <p:nvSpPr>
          <p:cNvPr id="25" name="TextBox 25"/>
          <p:cNvSpPr txBox="1"/>
          <p:nvPr/>
        </p:nvSpPr>
        <p:spPr>
          <a:xfrm>
            <a:off x="4897090" y="2664886"/>
            <a:ext cx="9513802" cy="490219"/>
          </a:xfrm>
          <a:prstGeom prst="rect">
            <a:avLst/>
          </a:prstGeom>
        </p:spPr>
        <p:txBody>
          <a:bodyPr lIns="0" tIns="0" rIns="0" bIns="0" rtlCol="0" anchor="t">
            <a:spAutoFit/>
          </a:bodyPr>
          <a:lstStyle/>
          <a:p>
            <a:pPr algn="ctr">
              <a:lnSpc>
                <a:spcPts val="3519"/>
              </a:lnSpc>
            </a:pPr>
            <a:r>
              <a:rPr lang="en-US" sz="4399" b="1">
                <a:solidFill>
                  <a:srgbClr val="7AFFFF"/>
                </a:solidFill>
                <a:latin typeface="TT Autonomous Bold"/>
                <a:ea typeface="TT Autonomous Bold"/>
                <a:cs typeface="TT Autonomous Bold"/>
                <a:sym typeface="TT Autonomous Bold"/>
              </a:rPr>
              <a:t>ABSTRACT</a:t>
            </a:r>
          </a:p>
        </p:txBody>
      </p:sp>
      <p:sp>
        <p:nvSpPr>
          <p:cNvPr id="26" name="TextBox 26"/>
          <p:cNvSpPr txBox="1"/>
          <p:nvPr/>
        </p:nvSpPr>
        <p:spPr>
          <a:xfrm>
            <a:off x="13647500" y="1006774"/>
            <a:ext cx="2080358" cy="321945"/>
          </a:xfrm>
          <a:prstGeom prst="rect">
            <a:avLst/>
          </a:prstGeom>
        </p:spPr>
        <p:txBody>
          <a:bodyPr lIns="0" tIns="0" rIns="0" bIns="0" rtlCol="0" anchor="t">
            <a:spAutoFit/>
          </a:bodyPr>
          <a:lstStyle/>
          <a:p>
            <a:pPr algn="ctr">
              <a:lnSpc>
                <a:spcPts val="2700"/>
              </a:lnSpc>
            </a:pPr>
            <a:r>
              <a:rPr lang="en-US" sz="1800" b="1" spc="41">
                <a:solidFill>
                  <a:srgbClr val="7AFFFF"/>
                </a:solidFill>
                <a:latin typeface="Canva Sans Bold"/>
                <a:ea typeface="Canva Sans Bold"/>
                <a:cs typeface="Canva Sans Bold"/>
                <a:sym typeface="Canva Sans Bold"/>
              </a:rPr>
              <a:t>Analysis Insights</a:t>
            </a: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121B"/>
        </a:solidFill>
        <a:effectLst/>
      </p:bgPr>
    </p:bg>
    <p:spTree>
      <p:nvGrpSpPr>
        <p:cNvPr id="1" name=""/>
        <p:cNvGrpSpPr/>
        <p:nvPr/>
      </p:nvGrpSpPr>
      <p:grpSpPr>
        <a:xfrm>
          <a:off x="0" y="0"/>
          <a:ext cx="0" cy="0"/>
          <a:chOff x="0" y="0"/>
          <a:chExt cx="0" cy="0"/>
        </a:xfrm>
      </p:grpSpPr>
      <p:sp>
        <p:nvSpPr>
          <p:cNvPr id="2" name="Freeform 2"/>
          <p:cNvSpPr/>
          <p:nvPr/>
        </p:nvSpPr>
        <p:spPr>
          <a:xfrm flipV="1">
            <a:off x="-3111598" y="4914258"/>
            <a:ext cx="10922401" cy="6732171"/>
          </a:xfrm>
          <a:custGeom>
            <a:avLst/>
            <a:gdLst/>
            <a:ahLst/>
            <a:cxnLst/>
            <a:rect l="l" t="t" r="r" b="b"/>
            <a:pathLst>
              <a:path w="10922401" h="6732171">
                <a:moveTo>
                  <a:pt x="0" y="6732170"/>
                </a:moveTo>
                <a:lnTo>
                  <a:pt x="10922401" y="6732170"/>
                </a:lnTo>
                <a:lnTo>
                  <a:pt x="10922401" y="0"/>
                </a:lnTo>
                <a:lnTo>
                  <a:pt x="0" y="0"/>
                </a:lnTo>
                <a:lnTo>
                  <a:pt x="0" y="673217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0447546" y="551379"/>
            <a:ext cx="10922401" cy="6732171"/>
          </a:xfrm>
          <a:custGeom>
            <a:avLst/>
            <a:gdLst/>
            <a:ahLst/>
            <a:cxnLst/>
            <a:rect l="l" t="t" r="r" b="b"/>
            <a:pathLst>
              <a:path w="10922401" h="6732171">
                <a:moveTo>
                  <a:pt x="10922400" y="0"/>
                </a:moveTo>
                <a:lnTo>
                  <a:pt x="0" y="0"/>
                </a:lnTo>
                <a:lnTo>
                  <a:pt x="0" y="6732171"/>
                </a:lnTo>
                <a:lnTo>
                  <a:pt x="10922400" y="6732171"/>
                </a:lnTo>
                <a:lnTo>
                  <a:pt x="109224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046209" y="969886"/>
            <a:ext cx="7315200" cy="443345"/>
          </a:xfrm>
          <a:custGeom>
            <a:avLst/>
            <a:gdLst/>
            <a:ahLst/>
            <a:cxnLst/>
            <a:rect l="l" t="t" r="r" b="b"/>
            <a:pathLst>
              <a:path w="7315200" h="443345">
                <a:moveTo>
                  <a:pt x="0" y="0"/>
                </a:moveTo>
                <a:lnTo>
                  <a:pt x="7315200" y="0"/>
                </a:lnTo>
                <a:lnTo>
                  <a:pt x="7315200" y="443346"/>
                </a:lnTo>
                <a:lnTo>
                  <a:pt x="0" y="4433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6461157" y="808418"/>
            <a:ext cx="2213848" cy="766281"/>
            <a:chOff x="0" y="0"/>
            <a:chExt cx="583071" cy="201819"/>
          </a:xfrm>
        </p:grpSpPr>
        <p:sp>
          <p:nvSpPr>
            <p:cNvPr id="6" name="Freeform 6"/>
            <p:cNvSpPr/>
            <p:nvPr/>
          </p:nvSpPr>
          <p:spPr>
            <a:xfrm>
              <a:off x="0" y="0"/>
              <a:ext cx="583071" cy="201819"/>
            </a:xfrm>
            <a:custGeom>
              <a:avLst/>
              <a:gdLst/>
              <a:ahLst/>
              <a:cxnLst/>
              <a:rect l="l" t="t" r="r" b="b"/>
              <a:pathLst>
                <a:path w="583071" h="201819">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a:ln cap="sq">
              <a:noFill/>
              <a:prstDash val="solid"/>
              <a:miter/>
            </a:ln>
          </p:spPr>
        </p:sp>
        <p:sp>
          <p:nvSpPr>
            <p:cNvPr id="7" name="TextBox 7"/>
            <p:cNvSpPr txBox="1"/>
            <p:nvPr/>
          </p:nvSpPr>
          <p:spPr>
            <a:xfrm>
              <a:off x="0" y="-66675"/>
              <a:ext cx="583071" cy="268494"/>
            </a:xfrm>
            <a:prstGeom prst="rect">
              <a:avLst/>
            </a:prstGeom>
          </p:spPr>
          <p:txBody>
            <a:bodyPr lIns="50800" tIns="50800" rIns="50800" bIns="50800" rtlCol="0" anchor="ctr"/>
            <a:lstStyle/>
            <a:p>
              <a:pPr algn="ctr">
                <a:lnSpc>
                  <a:spcPts val="3450"/>
                </a:lnSpc>
              </a:pPr>
              <a:endParaRPr/>
            </a:p>
          </p:txBody>
        </p:sp>
      </p:grpSp>
      <p:grpSp>
        <p:nvGrpSpPr>
          <p:cNvPr id="8" name="Group 8"/>
          <p:cNvGrpSpPr/>
          <p:nvPr/>
        </p:nvGrpSpPr>
        <p:grpSpPr>
          <a:xfrm>
            <a:off x="8832930" y="808418"/>
            <a:ext cx="2213848" cy="766281"/>
            <a:chOff x="0" y="0"/>
            <a:chExt cx="583071" cy="201819"/>
          </a:xfrm>
        </p:grpSpPr>
        <p:sp>
          <p:nvSpPr>
            <p:cNvPr id="9" name="Freeform 9"/>
            <p:cNvSpPr/>
            <p:nvPr/>
          </p:nvSpPr>
          <p:spPr>
            <a:xfrm>
              <a:off x="0" y="0"/>
              <a:ext cx="583071" cy="201819"/>
            </a:xfrm>
            <a:custGeom>
              <a:avLst/>
              <a:gdLst/>
              <a:ahLst/>
              <a:cxnLst/>
              <a:rect l="l" t="t" r="r" b="b"/>
              <a:pathLst>
                <a:path w="583071" h="201819">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a:ln cap="sq">
              <a:noFill/>
              <a:prstDash val="solid"/>
              <a:miter/>
            </a:ln>
          </p:spPr>
        </p:sp>
        <p:sp>
          <p:nvSpPr>
            <p:cNvPr id="10" name="TextBox 10"/>
            <p:cNvSpPr txBox="1"/>
            <p:nvPr/>
          </p:nvSpPr>
          <p:spPr>
            <a:xfrm>
              <a:off x="0" y="-66675"/>
              <a:ext cx="583071" cy="268494"/>
            </a:xfrm>
            <a:prstGeom prst="rect">
              <a:avLst/>
            </a:prstGeom>
          </p:spPr>
          <p:txBody>
            <a:bodyPr lIns="50800" tIns="50800" rIns="50800" bIns="50800" rtlCol="0" anchor="ctr"/>
            <a:lstStyle/>
            <a:p>
              <a:pPr algn="ctr">
                <a:lnSpc>
                  <a:spcPts val="3450"/>
                </a:lnSpc>
              </a:pPr>
              <a:endParaRPr/>
            </a:p>
          </p:txBody>
        </p:sp>
      </p:grpSp>
      <p:grpSp>
        <p:nvGrpSpPr>
          <p:cNvPr id="11" name="Group 11"/>
          <p:cNvGrpSpPr/>
          <p:nvPr/>
        </p:nvGrpSpPr>
        <p:grpSpPr>
          <a:xfrm>
            <a:off x="11204702" y="808418"/>
            <a:ext cx="2213848" cy="766281"/>
            <a:chOff x="0" y="0"/>
            <a:chExt cx="583071" cy="201819"/>
          </a:xfrm>
        </p:grpSpPr>
        <p:sp>
          <p:nvSpPr>
            <p:cNvPr id="12" name="Freeform 12"/>
            <p:cNvSpPr/>
            <p:nvPr/>
          </p:nvSpPr>
          <p:spPr>
            <a:xfrm>
              <a:off x="0" y="0"/>
              <a:ext cx="583071" cy="201819"/>
            </a:xfrm>
            <a:custGeom>
              <a:avLst/>
              <a:gdLst/>
              <a:ahLst/>
              <a:cxnLst/>
              <a:rect l="l" t="t" r="r" b="b"/>
              <a:pathLst>
                <a:path w="583071" h="201819">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001E2E"/>
            </a:solidFill>
            <a:ln w="38100" cap="sq">
              <a:solidFill>
                <a:srgbClr val="7AFFFF"/>
              </a:solidFill>
              <a:prstDash val="solid"/>
              <a:miter/>
            </a:ln>
          </p:spPr>
        </p:sp>
        <p:sp>
          <p:nvSpPr>
            <p:cNvPr id="13" name="TextBox 13"/>
            <p:cNvSpPr txBox="1"/>
            <p:nvPr/>
          </p:nvSpPr>
          <p:spPr>
            <a:xfrm>
              <a:off x="0" y="-66675"/>
              <a:ext cx="583071" cy="268494"/>
            </a:xfrm>
            <a:prstGeom prst="rect">
              <a:avLst/>
            </a:prstGeom>
          </p:spPr>
          <p:txBody>
            <a:bodyPr lIns="50800" tIns="50800" rIns="50800" bIns="50800" rtlCol="0" anchor="ctr"/>
            <a:lstStyle/>
            <a:p>
              <a:pPr algn="ctr">
                <a:lnSpc>
                  <a:spcPts val="3450"/>
                </a:lnSpc>
              </a:pPr>
              <a:endParaRPr/>
            </a:p>
          </p:txBody>
        </p:sp>
      </p:grpSp>
      <p:grpSp>
        <p:nvGrpSpPr>
          <p:cNvPr id="14" name="Group 14"/>
          <p:cNvGrpSpPr/>
          <p:nvPr/>
        </p:nvGrpSpPr>
        <p:grpSpPr>
          <a:xfrm>
            <a:off x="13576475" y="808418"/>
            <a:ext cx="2213848" cy="766281"/>
            <a:chOff x="0" y="0"/>
            <a:chExt cx="583071" cy="201819"/>
          </a:xfrm>
        </p:grpSpPr>
        <p:sp>
          <p:nvSpPr>
            <p:cNvPr id="15" name="Freeform 15"/>
            <p:cNvSpPr/>
            <p:nvPr/>
          </p:nvSpPr>
          <p:spPr>
            <a:xfrm>
              <a:off x="0" y="0"/>
              <a:ext cx="583071" cy="201819"/>
            </a:xfrm>
            <a:custGeom>
              <a:avLst/>
              <a:gdLst/>
              <a:ahLst/>
              <a:cxnLst/>
              <a:rect l="l" t="t" r="r" b="b"/>
              <a:pathLst>
                <a:path w="583071" h="201819">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id="16" name="TextBox 16"/>
            <p:cNvSpPr txBox="1"/>
            <p:nvPr/>
          </p:nvSpPr>
          <p:spPr>
            <a:xfrm>
              <a:off x="0" y="-66675"/>
              <a:ext cx="583071" cy="268494"/>
            </a:xfrm>
            <a:prstGeom prst="rect">
              <a:avLst/>
            </a:prstGeom>
          </p:spPr>
          <p:txBody>
            <a:bodyPr lIns="50800" tIns="50800" rIns="50800" bIns="50800" rtlCol="0" anchor="ctr"/>
            <a:lstStyle/>
            <a:p>
              <a:pPr algn="ctr">
                <a:lnSpc>
                  <a:spcPts val="3450"/>
                </a:lnSpc>
              </a:pPr>
              <a:endParaRPr/>
            </a:p>
          </p:txBody>
        </p:sp>
      </p:grpSp>
      <p:grpSp>
        <p:nvGrpSpPr>
          <p:cNvPr id="17" name="Group 17"/>
          <p:cNvGrpSpPr/>
          <p:nvPr/>
        </p:nvGrpSpPr>
        <p:grpSpPr>
          <a:xfrm>
            <a:off x="15948247" y="808418"/>
            <a:ext cx="2213848" cy="766281"/>
            <a:chOff x="0" y="0"/>
            <a:chExt cx="583071" cy="201819"/>
          </a:xfrm>
        </p:grpSpPr>
        <p:sp>
          <p:nvSpPr>
            <p:cNvPr id="18" name="Freeform 18"/>
            <p:cNvSpPr/>
            <p:nvPr/>
          </p:nvSpPr>
          <p:spPr>
            <a:xfrm>
              <a:off x="0" y="0"/>
              <a:ext cx="583071" cy="201819"/>
            </a:xfrm>
            <a:custGeom>
              <a:avLst/>
              <a:gdLst/>
              <a:ahLst/>
              <a:cxnLst/>
              <a:rect l="l" t="t" r="r" b="b"/>
              <a:pathLst>
                <a:path w="583071" h="201819">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id="19" name="TextBox 19"/>
            <p:cNvSpPr txBox="1"/>
            <p:nvPr/>
          </p:nvSpPr>
          <p:spPr>
            <a:xfrm>
              <a:off x="0" y="-66675"/>
              <a:ext cx="583071" cy="268494"/>
            </a:xfrm>
            <a:prstGeom prst="rect">
              <a:avLst/>
            </a:prstGeom>
          </p:spPr>
          <p:txBody>
            <a:bodyPr lIns="50800" tIns="50800" rIns="50800" bIns="50800" rtlCol="0" anchor="ctr"/>
            <a:lstStyle/>
            <a:p>
              <a:pPr algn="ctr">
                <a:lnSpc>
                  <a:spcPts val="3450"/>
                </a:lnSpc>
              </a:pPr>
              <a:endParaRPr/>
            </a:p>
          </p:txBody>
        </p:sp>
      </p:grpSp>
      <p:graphicFrame>
        <p:nvGraphicFramePr>
          <p:cNvPr id="20" name="Object 20"/>
          <p:cNvGraphicFramePr/>
          <p:nvPr/>
        </p:nvGraphicFramePr>
        <p:xfrm>
          <a:off x="11790992" y="6365378"/>
          <a:ext cx="9776253" cy="8229600"/>
        </p:xfrm>
        <a:graphic>
          <a:graphicData uri="http://schemas.openxmlformats.org/presentationml/2006/ole">
            <mc:AlternateContent xmlns:mc="http://schemas.openxmlformats.org/markup-compatibility/2006">
              <mc:Choice xmlns:v="urn:schemas-microsoft-com:vml" Requires="v">
                <p:oleObj name="Worksheet" r:id="rId6" imgW="11734800" imgH="10172700" progId="Excel.Sheet.12">
                  <p:embed/>
                </p:oleObj>
              </mc:Choice>
              <mc:Fallback>
                <p:oleObj name="Worksheet" r:id="rId6" imgW="11734800" imgH="10172700" progId="Excel.Sheet.12">
                  <p:embed/>
                  <p:pic>
                    <p:nvPicPr>
                      <p:cNvPr id="0" name=""/>
                      <p:cNvPicPr/>
                      <p:nvPr/>
                    </p:nvPicPr>
                    <p:blipFill>
                      <a:blip r:embed="rId7"/>
                      <a:stretch>
                        <a:fillRect/>
                      </a:stretch>
                    </p:blipFill>
                    <p:spPr>
                      <a:xfrm>
                        <a:off x="11790992" y="6365378"/>
                        <a:ext cx="9776253" cy="8229600"/>
                      </a:xfrm>
                      <a:prstGeom prst="rect">
                        <a:avLst/>
                      </a:prstGeom>
                    </p:spPr>
                  </p:pic>
                </p:oleObj>
              </mc:Fallback>
            </mc:AlternateContent>
          </a:graphicData>
        </a:graphic>
      </p:graphicFrame>
      <p:sp>
        <p:nvSpPr>
          <p:cNvPr id="21" name="TextBox 21"/>
          <p:cNvSpPr txBox="1"/>
          <p:nvPr/>
        </p:nvSpPr>
        <p:spPr>
          <a:xfrm>
            <a:off x="4387099" y="2252482"/>
            <a:ext cx="9513802" cy="411480"/>
          </a:xfrm>
          <a:prstGeom prst="rect">
            <a:avLst/>
          </a:prstGeom>
        </p:spPr>
        <p:txBody>
          <a:bodyPr lIns="0" tIns="0" rIns="0" bIns="0" rtlCol="0" anchor="t">
            <a:spAutoFit/>
          </a:bodyPr>
          <a:lstStyle/>
          <a:p>
            <a:pPr algn="ctr">
              <a:lnSpc>
                <a:spcPts val="2880"/>
              </a:lnSpc>
            </a:pPr>
            <a:r>
              <a:rPr lang="en-US" sz="3600" b="1">
                <a:solidFill>
                  <a:srgbClr val="7AFFFF"/>
                </a:solidFill>
                <a:latin typeface="TT Autonomous Bold"/>
                <a:ea typeface="TT Autonomous Bold"/>
                <a:cs typeface="TT Autonomous Bold"/>
                <a:sym typeface="TT Autonomous Bold"/>
              </a:rPr>
              <a:t>METHODOLOGY</a:t>
            </a:r>
          </a:p>
        </p:txBody>
      </p:sp>
      <p:sp>
        <p:nvSpPr>
          <p:cNvPr id="22" name="TextBox 22"/>
          <p:cNvSpPr txBox="1"/>
          <p:nvPr/>
        </p:nvSpPr>
        <p:spPr>
          <a:xfrm>
            <a:off x="6534200" y="903293"/>
            <a:ext cx="2003454" cy="972252"/>
          </a:xfrm>
          <a:prstGeom prst="rect">
            <a:avLst/>
          </a:prstGeom>
        </p:spPr>
        <p:txBody>
          <a:bodyPr lIns="0" tIns="0" rIns="0" bIns="0" rtlCol="0" anchor="t">
            <a:spAutoFit/>
          </a:bodyPr>
          <a:lstStyle/>
          <a:p>
            <a:pPr algn="ctr">
              <a:lnSpc>
                <a:spcPts val="2600"/>
              </a:lnSpc>
            </a:pPr>
            <a:r>
              <a:rPr lang="en-US" sz="1733" b="1" spc="39">
                <a:solidFill>
                  <a:srgbClr val="7AFFFF"/>
                </a:solidFill>
                <a:latin typeface="Canva Sans Bold"/>
                <a:ea typeface="Canva Sans Bold"/>
                <a:cs typeface="Canva Sans Bold"/>
                <a:sym typeface="Canva Sans Bold"/>
              </a:rPr>
              <a:t>Problem Statement</a:t>
            </a:r>
          </a:p>
          <a:p>
            <a:pPr algn="ctr">
              <a:lnSpc>
                <a:spcPts val="2600"/>
              </a:lnSpc>
            </a:pPr>
            <a:endParaRPr lang="en-US" sz="1733" b="1" spc="39">
              <a:solidFill>
                <a:srgbClr val="7AFFFF"/>
              </a:solidFill>
              <a:latin typeface="Canva Sans Bold"/>
              <a:ea typeface="Canva Sans Bold"/>
              <a:cs typeface="Canva Sans Bold"/>
              <a:sym typeface="Canva Sans Bold"/>
            </a:endParaRPr>
          </a:p>
        </p:txBody>
      </p:sp>
      <p:sp>
        <p:nvSpPr>
          <p:cNvPr id="23" name="TextBox 23"/>
          <p:cNvSpPr txBox="1"/>
          <p:nvPr/>
        </p:nvSpPr>
        <p:spPr>
          <a:xfrm>
            <a:off x="8895394" y="1006774"/>
            <a:ext cx="2080358" cy="321945"/>
          </a:xfrm>
          <a:prstGeom prst="rect">
            <a:avLst/>
          </a:prstGeom>
        </p:spPr>
        <p:txBody>
          <a:bodyPr lIns="0" tIns="0" rIns="0" bIns="0" rtlCol="0" anchor="t">
            <a:spAutoFit/>
          </a:bodyPr>
          <a:lstStyle/>
          <a:p>
            <a:pPr algn="ctr">
              <a:lnSpc>
                <a:spcPts val="2700"/>
              </a:lnSpc>
            </a:pPr>
            <a:r>
              <a:rPr lang="en-US" sz="1800" b="1" spc="41">
                <a:solidFill>
                  <a:srgbClr val="7AFFFF"/>
                </a:solidFill>
                <a:latin typeface="Canva Sans Bold"/>
                <a:ea typeface="Canva Sans Bold"/>
                <a:cs typeface="Canva Sans Bold"/>
                <a:sym typeface="Canva Sans Bold"/>
              </a:rPr>
              <a:t>Abstract</a:t>
            </a:r>
          </a:p>
        </p:txBody>
      </p:sp>
      <p:sp>
        <p:nvSpPr>
          <p:cNvPr id="24" name="TextBox 24"/>
          <p:cNvSpPr txBox="1"/>
          <p:nvPr/>
        </p:nvSpPr>
        <p:spPr>
          <a:xfrm>
            <a:off x="11271447" y="1006774"/>
            <a:ext cx="2080358" cy="321945"/>
          </a:xfrm>
          <a:prstGeom prst="rect">
            <a:avLst/>
          </a:prstGeom>
        </p:spPr>
        <p:txBody>
          <a:bodyPr lIns="0" tIns="0" rIns="0" bIns="0" rtlCol="0" anchor="t">
            <a:spAutoFit/>
          </a:bodyPr>
          <a:lstStyle/>
          <a:p>
            <a:pPr algn="ctr">
              <a:lnSpc>
                <a:spcPts val="2700"/>
              </a:lnSpc>
            </a:pPr>
            <a:r>
              <a:rPr lang="en-US" sz="1800" b="1" spc="41">
                <a:solidFill>
                  <a:srgbClr val="7AFFFF"/>
                </a:solidFill>
                <a:latin typeface="Canva Sans Bold"/>
                <a:ea typeface="Canva Sans Bold"/>
                <a:cs typeface="Canva Sans Bold"/>
                <a:sym typeface="Canva Sans Bold"/>
              </a:rPr>
              <a:t>Methodology</a:t>
            </a:r>
          </a:p>
        </p:txBody>
      </p:sp>
      <p:sp>
        <p:nvSpPr>
          <p:cNvPr id="25" name="TextBox 25"/>
          <p:cNvSpPr txBox="1"/>
          <p:nvPr/>
        </p:nvSpPr>
        <p:spPr>
          <a:xfrm>
            <a:off x="16023553" y="1006774"/>
            <a:ext cx="2080358" cy="321945"/>
          </a:xfrm>
          <a:prstGeom prst="rect">
            <a:avLst/>
          </a:prstGeom>
        </p:spPr>
        <p:txBody>
          <a:bodyPr lIns="0" tIns="0" rIns="0" bIns="0" rtlCol="0" anchor="t">
            <a:spAutoFit/>
          </a:bodyPr>
          <a:lstStyle/>
          <a:p>
            <a:pPr algn="ctr">
              <a:lnSpc>
                <a:spcPts val="2700"/>
              </a:lnSpc>
            </a:pPr>
            <a:r>
              <a:rPr lang="en-US" sz="1800" b="1" spc="41">
                <a:solidFill>
                  <a:srgbClr val="7AFFFF"/>
                </a:solidFill>
                <a:latin typeface="Canva Sans Bold"/>
                <a:ea typeface="Canva Sans Bold"/>
                <a:cs typeface="Canva Sans Bold"/>
                <a:sym typeface="Canva Sans Bold"/>
              </a:rPr>
              <a:t>Conclusion</a:t>
            </a:r>
          </a:p>
        </p:txBody>
      </p:sp>
      <p:sp>
        <p:nvSpPr>
          <p:cNvPr id="26" name="TextBox 26"/>
          <p:cNvSpPr txBox="1"/>
          <p:nvPr/>
        </p:nvSpPr>
        <p:spPr>
          <a:xfrm>
            <a:off x="1689561" y="2825887"/>
            <a:ext cx="12714407" cy="518160"/>
          </a:xfrm>
          <a:prstGeom prst="rect">
            <a:avLst/>
          </a:prstGeom>
        </p:spPr>
        <p:txBody>
          <a:bodyPr lIns="0" tIns="0" rIns="0" bIns="0" rtlCol="0" anchor="t">
            <a:spAutoFit/>
          </a:bodyPr>
          <a:lstStyle/>
          <a:p>
            <a:pPr algn="l">
              <a:lnSpc>
                <a:spcPts val="4349"/>
              </a:lnSpc>
            </a:pPr>
            <a:r>
              <a:rPr lang="en-US" sz="2899" b="1" spc="66">
                <a:solidFill>
                  <a:srgbClr val="FFFFFF"/>
                </a:solidFill>
                <a:latin typeface="Canva Sans Bold"/>
                <a:ea typeface="Canva Sans Bold"/>
                <a:cs typeface="Canva Sans Bold"/>
                <a:sym typeface="Canva Sans Bold"/>
              </a:rPr>
              <a:t>1) Data Collection and Exploration</a:t>
            </a:r>
          </a:p>
        </p:txBody>
      </p:sp>
      <p:sp>
        <p:nvSpPr>
          <p:cNvPr id="27" name="TextBox 27"/>
          <p:cNvSpPr txBox="1"/>
          <p:nvPr/>
        </p:nvSpPr>
        <p:spPr>
          <a:xfrm>
            <a:off x="2114946" y="3515498"/>
            <a:ext cx="14647909" cy="2306955"/>
          </a:xfrm>
          <a:prstGeom prst="rect">
            <a:avLst/>
          </a:prstGeom>
        </p:spPr>
        <p:txBody>
          <a:bodyPr lIns="0" tIns="0" rIns="0" bIns="0" rtlCol="0" anchor="t">
            <a:spAutoFit/>
          </a:bodyPr>
          <a:lstStyle/>
          <a:p>
            <a:pPr algn="l">
              <a:lnSpc>
                <a:spcPts val="3899"/>
              </a:lnSpc>
            </a:pPr>
            <a:r>
              <a:rPr lang="en-US" sz="2599" b="1" spc="59">
                <a:solidFill>
                  <a:srgbClr val="FF914D"/>
                </a:solidFill>
                <a:latin typeface="Canva Sans Bold"/>
                <a:ea typeface="Canva Sans Bold"/>
                <a:cs typeface="Canva Sans Bold"/>
                <a:sym typeface="Canva Sans Bold"/>
              </a:rPr>
              <a:t>Dataset Name: google_playstore_app</a:t>
            </a:r>
          </a:p>
          <a:p>
            <a:pPr algn="l">
              <a:lnSpc>
                <a:spcPts val="3899"/>
              </a:lnSpc>
            </a:pPr>
            <a:r>
              <a:rPr lang="en-US" sz="2599" b="1" spc="59">
                <a:solidFill>
                  <a:srgbClr val="FFFFFF"/>
                </a:solidFill>
                <a:latin typeface="Canva Sans Bold"/>
                <a:ea typeface="Canva Sans Bold"/>
                <a:cs typeface="Canva Sans Bold"/>
                <a:sym typeface="Canva Sans Bold"/>
              </a:rPr>
              <a:t>Features: </a:t>
            </a:r>
          </a:p>
          <a:p>
            <a:pPr algn="l">
              <a:lnSpc>
                <a:spcPts val="3600"/>
              </a:lnSpc>
            </a:pPr>
            <a:r>
              <a:rPr lang="en-US" sz="2400" i="1" spc="55">
                <a:solidFill>
                  <a:srgbClr val="FFFFFF"/>
                </a:solidFill>
                <a:latin typeface="Canva Sans Italics"/>
                <a:ea typeface="Canva Sans Italics"/>
                <a:cs typeface="Canva Sans Italics"/>
                <a:sym typeface="Canva Sans Italics"/>
              </a:rPr>
              <a:t>App Name, Category, Rating, Reviews, Installs, Size, Price, Content Rating, Genres, Last Updated, Location</a:t>
            </a:r>
          </a:p>
          <a:p>
            <a:pPr algn="l">
              <a:lnSpc>
                <a:spcPts val="3450"/>
              </a:lnSpc>
            </a:pPr>
            <a:endParaRPr lang="en-US" sz="2400" i="1" spc="55">
              <a:solidFill>
                <a:srgbClr val="FFFFFF"/>
              </a:solidFill>
              <a:latin typeface="Canva Sans Italics"/>
              <a:ea typeface="Canva Sans Italics"/>
              <a:cs typeface="Canva Sans Italics"/>
              <a:sym typeface="Canva Sans Italics"/>
            </a:endParaRPr>
          </a:p>
        </p:txBody>
      </p:sp>
      <p:sp>
        <p:nvSpPr>
          <p:cNvPr id="28" name="TextBox 28"/>
          <p:cNvSpPr txBox="1"/>
          <p:nvPr/>
        </p:nvSpPr>
        <p:spPr>
          <a:xfrm rot="-60000">
            <a:off x="2148763" y="5817848"/>
            <a:ext cx="8239127" cy="4107180"/>
          </a:xfrm>
          <a:prstGeom prst="rect">
            <a:avLst/>
          </a:prstGeom>
        </p:spPr>
        <p:txBody>
          <a:bodyPr lIns="0" tIns="0" rIns="0" bIns="0" rtlCol="0" anchor="t">
            <a:spAutoFit/>
          </a:bodyPr>
          <a:lstStyle/>
          <a:p>
            <a:pPr algn="l">
              <a:lnSpc>
                <a:spcPts val="3749"/>
              </a:lnSpc>
            </a:pPr>
            <a:r>
              <a:rPr lang="en-US" sz="2499" b="1" spc="57">
                <a:solidFill>
                  <a:srgbClr val="FFFFFF"/>
                </a:solidFill>
                <a:latin typeface="Canva Sans Bold"/>
                <a:ea typeface="Canva Sans Bold"/>
                <a:cs typeface="Canva Sans Bold"/>
                <a:sym typeface="Canva Sans Bold"/>
              </a:rPr>
              <a:t>Exploration and Cleaning:</a:t>
            </a:r>
          </a:p>
          <a:p>
            <a:pPr algn="l">
              <a:lnSpc>
                <a:spcPts val="3600"/>
              </a:lnSpc>
            </a:pPr>
            <a:r>
              <a:rPr lang="en-US" sz="2400" spc="55">
                <a:solidFill>
                  <a:srgbClr val="FFFFFF"/>
                </a:solidFill>
                <a:latin typeface="Canva Sans"/>
                <a:ea typeface="Canva Sans"/>
                <a:cs typeface="Canva Sans"/>
                <a:sym typeface="Canva Sans"/>
              </a:rPr>
              <a:t>1) Basic Check:</a:t>
            </a:r>
          </a:p>
          <a:p>
            <a:pPr algn="l">
              <a:lnSpc>
                <a:spcPts val="3600"/>
              </a:lnSpc>
            </a:pPr>
            <a:r>
              <a:rPr lang="en-US" sz="2400" spc="55">
                <a:solidFill>
                  <a:srgbClr val="FFFFFF"/>
                </a:solidFill>
                <a:latin typeface="Canva Sans"/>
                <a:ea typeface="Canva Sans"/>
                <a:cs typeface="Canva Sans"/>
                <a:sym typeface="Canva Sans"/>
              </a:rPr>
              <a:t>     info, desc, column, unique, head, tail, is.null()</a:t>
            </a:r>
          </a:p>
          <a:p>
            <a:pPr algn="l">
              <a:lnSpc>
                <a:spcPts val="3600"/>
              </a:lnSpc>
            </a:pPr>
            <a:r>
              <a:rPr lang="en-US" sz="2400" spc="55">
                <a:solidFill>
                  <a:srgbClr val="FFFFFF"/>
                </a:solidFill>
                <a:latin typeface="Canva Sans"/>
                <a:ea typeface="Canva Sans"/>
                <a:cs typeface="Canva Sans"/>
                <a:sym typeface="Canva Sans"/>
              </a:rPr>
              <a:t>2) Fixes Incorrect Formating (Change as Numeric)</a:t>
            </a:r>
          </a:p>
          <a:p>
            <a:pPr algn="l">
              <a:lnSpc>
                <a:spcPts val="3600"/>
              </a:lnSpc>
            </a:pPr>
            <a:r>
              <a:rPr lang="en-US" sz="2400" spc="55">
                <a:solidFill>
                  <a:srgbClr val="FFFFFF"/>
                </a:solidFill>
                <a:latin typeface="Canva Sans"/>
                <a:ea typeface="Canva Sans"/>
                <a:cs typeface="Canva Sans"/>
                <a:sym typeface="Canva Sans"/>
              </a:rPr>
              <a:t>     Remove ‘M’ from size, Remove ‘+’, ‘,’ from installs</a:t>
            </a:r>
          </a:p>
          <a:p>
            <a:pPr algn="l">
              <a:lnSpc>
                <a:spcPts val="3600"/>
              </a:lnSpc>
            </a:pPr>
            <a:r>
              <a:rPr lang="en-US" sz="2400" spc="55">
                <a:solidFill>
                  <a:srgbClr val="FFFFFF"/>
                </a:solidFill>
                <a:latin typeface="Canva Sans"/>
                <a:ea typeface="Canva Sans"/>
                <a:cs typeface="Canva Sans"/>
                <a:sym typeface="Canva Sans"/>
              </a:rPr>
              <a:t>3) Data Type Conversion:</a:t>
            </a:r>
          </a:p>
          <a:p>
            <a:pPr algn="l">
              <a:lnSpc>
                <a:spcPts val="3600"/>
              </a:lnSpc>
            </a:pPr>
            <a:r>
              <a:rPr lang="en-US" sz="2400" spc="55">
                <a:solidFill>
                  <a:srgbClr val="FFFFFF"/>
                </a:solidFill>
                <a:latin typeface="Canva Sans"/>
                <a:ea typeface="Canva Sans"/>
                <a:cs typeface="Canva Sans"/>
                <a:sym typeface="Canva Sans"/>
              </a:rPr>
              <a:t>     Reviews to numeric</a:t>
            </a:r>
          </a:p>
          <a:p>
            <a:pPr algn="l">
              <a:lnSpc>
                <a:spcPts val="3600"/>
              </a:lnSpc>
            </a:pPr>
            <a:r>
              <a:rPr lang="en-US" sz="2400" spc="55">
                <a:solidFill>
                  <a:srgbClr val="FFFFFF"/>
                </a:solidFill>
                <a:latin typeface="Canva Sans"/>
                <a:ea typeface="Canva Sans"/>
                <a:cs typeface="Canva Sans"/>
                <a:sym typeface="Canva Sans"/>
              </a:rPr>
              <a:t>4) Handling NULL VAlue</a:t>
            </a:r>
          </a:p>
          <a:p>
            <a:pPr algn="l">
              <a:lnSpc>
                <a:spcPts val="3600"/>
              </a:lnSpc>
            </a:pPr>
            <a:r>
              <a:rPr lang="en-US" sz="2400" spc="55">
                <a:solidFill>
                  <a:srgbClr val="FFFFFF"/>
                </a:solidFill>
                <a:latin typeface="Canva Sans"/>
                <a:ea typeface="Canva Sans"/>
                <a:cs typeface="Canva Sans"/>
                <a:sym typeface="Canva Sans"/>
              </a:rPr>
              <a:t>    Drop and Immute by Mean</a:t>
            </a:r>
          </a:p>
        </p:txBody>
      </p:sp>
      <p:sp>
        <p:nvSpPr>
          <p:cNvPr id="29" name="TextBox 29"/>
          <p:cNvSpPr txBox="1"/>
          <p:nvPr/>
        </p:nvSpPr>
        <p:spPr>
          <a:xfrm>
            <a:off x="13647500" y="1006774"/>
            <a:ext cx="2080358" cy="321945"/>
          </a:xfrm>
          <a:prstGeom prst="rect">
            <a:avLst/>
          </a:prstGeom>
        </p:spPr>
        <p:txBody>
          <a:bodyPr lIns="0" tIns="0" rIns="0" bIns="0" rtlCol="0" anchor="t">
            <a:spAutoFit/>
          </a:bodyPr>
          <a:lstStyle/>
          <a:p>
            <a:pPr algn="ctr">
              <a:lnSpc>
                <a:spcPts val="2700"/>
              </a:lnSpc>
            </a:pPr>
            <a:r>
              <a:rPr lang="en-US" sz="1800" b="1" spc="41">
                <a:solidFill>
                  <a:srgbClr val="7AFFFF"/>
                </a:solidFill>
                <a:latin typeface="Canva Sans Bold"/>
                <a:ea typeface="Canva Sans Bold"/>
                <a:cs typeface="Canva Sans Bold"/>
                <a:sym typeface="Canva Sans Bold"/>
              </a:rPr>
              <a:t>Analysis Insights</a:t>
            </a: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121B"/>
        </a:solidFill>
        <a:effectLst/>
      </p:bgPr>
    </p:bg>
    <p:spTree>
      <p:nvGrpSpPr>
        <p:cNvPr id="1" name=""/>
        <p:cNvGrpSpPr/>
        <p:nvPr/>
      </p:nvGrpSpPr>
      <p:grpSpPr>
        <a:xfrm>
          <a:off x="0" y="0"/>
          <a:ext cx="0" cy="0"/>
          <a:chOff x="0" y="0"/>
          <a:chExt cx="0" cy="0"/>
        </a:xfrm>
      </p:grpSpPr>
      <p:sp>
        <p:nvSpPr>
          <p:cNvPr id="2" name="Freeform 2"/>
          <p:cNvSpPr/>
          <p:nvPr/>
        </p:nvSpPr>
        <p:spPr>
          <a:xfrm flipV="1">
            <a:off x="-3111598" y="4914258"/>
            <a:ext cx="10922401" cy="6732171"/>
          </a:xfrm>
          <a:custGeom>
            <a:avLst/>
            <a:gdLst/>
            <a:ahLst/>
            <a:cxnLst/>
            <a:rect l="l" t="t" r="r" b="b"/>
            <a:pathLst>
              <a:path w="10922401" h="6732171">
                <a:moveTo>
                  <a:pt x="0" y="6732170"/>
                </a:moveTo>
                <a:lnTo>
                  <a:pt x="10922401" y="6732170"/>
                </a:lnTo>
                <a:lnTo>
                  <a:pt x="10922401" y="0"/>
                </a:lnTo>
                <a:lnTo>
                  <a:pt x="0" y="0"/>
                </a:lnTo>
                <a:lnTo>
                  <a:pt x="0" y="673217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0447546" y="551379"/>
            <a:ext cx="10922401" cy="6732171"/>
          </a:xfrm>
          <a:custGeom>
            <a:avLst/>
            <a:gdLst/>
            <a:ahLst/>
            <a:cxnLst/>
            <a:rect l="l" t="t" r="r" b="b"/>
            <a:pathLst>
              <a:path w="10922401" h="6732171">
                <a:moveTo>
                  <a:pt x="10922400" y="0"/>
                </a:moveTo>
                <a:lnTo>
                  <a:pt x="0" y="0"/>
                </a:lnTo>
                <a:lnTo>
                  <a:pt x="0" y="6732171"/>
                </a:lnTo>
                <a:lnTo>
                  <a:pt x="10922400" y="6732171"/>
                </a:lnTo>
                <a:lnTo>
                  <a:pt x="109224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046209" y="969886"/>
            <a:ext cx="7315200" cy="443345"/>
          </a:xfrm>
          <a:custGeom>
            <a:avLst/>
            <a:gdLst/>
            <a:ahLst/>
            <a:cxnLst/>
            <a:rect l="l" t="t" r="r" b="b"/>
            <a:pathLst>
              <a:path w="7315200" h="443345">
                <a:moveTo>
                  <a:pt x="0" y="0"/>
                </a:moveTo>
                <a:lnTo>
                  <a:pt x="7315200" y="0"/>
                </a:lnTo>
                <a:lnTo>
                  <a:pt x="7315200" y="443346"/>
                </a:lnTo>
                <a:lnTo>
                  <a:pt x="0" y="4433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6461157" y="808418"/>
            <a:ext cx="2213848" cy="766281"/>
            <a:chOff x="0" y="0"/>
            <a:chExt cx="583071" cy="201819"/>
          </a:xfrm>
        </p:grpSpPr>
        <p:sp>
          <p:nvSpPr>
            <p:cNvPr id="6" name="Freeform 6"/>
            <p:cNvSpPr/>
            <p:nvPr/>
          </p:nvSpPr>
          <p:spPr>
            <a:xfrm>
              <a:off x="0" y="0"/>
              <a:ext cx="583071" cy="201819"/>
            </a:xfrm>
            <a:custGeom>
              <a:avLst/>
              <a:gdLst/>
              <a:ahLst/>
              <a:cxnLst/>
              <a:rect l="l" t="t" r="r" b="b"/>
              <a:pathLst>
                <a:path w="583071" h="201819">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a:ln cap="sq">
              <a:noFill/>
              <a:prstDash val="solid"/>
              <a:miter/>
            </a:ln>
          </p:spPr>
        </p:sp>
        <p:sp>
          <p:nvSpPr>
            <p:cNvPr id="7" name="TextBox 7"/>
            <p:cNvSpPr txBox="1"/>
            <p:nvPr/>
          </p:nvSpPr>
          <p:spPr>
            <a:xfrm>
              <a:off x="0" y="-66675"/>
              <a:ext cx="583071" cy="268494"/>
            </a:xfrm>
            <a:prstGeom prst="rect">
              <a:avLst/>
            </a:prstGeom>
          </p:spPr>
          <p:txBody>
            <a:bodyPr lIns="50800" tIns="50800" rIns="50800" bIns="50800" rtlCol="0" anchor="ctr"/>
            <a:lstStyle/>
            <a:p>
              <a:pPr algn="ctr">
                <a:lnSpc>
                  <a:spcPts val="3450"/>
                </a:lnSpc>
              </a:pPr>
              <a:endParaRPr/>
            </a:p>
          </p:txBody>
        </p:sp>
      </p:grpSp>
      <p:grpSp>
        <p:nvGrpSpPr>
          <p:cNvPr id="8" name="Group 8"/>
          <p:cNvGrpSpPr/>
          <p:nvPr/>
        </p:nvGrpSpPr>
        <p:grpSpPr>
          <a:xfrm>
            <a:off x="8832930" y="808418"/>
            <a:ext cx="2213848" cy="766281"/>
            <a:chOff x="0" y="0"/>
            <a:chExt cx="583071" cy="201819"/>
          </a:xfrm>
        </p:grpSpPr>
        <p:sp>
          <p:nvSpPr>
            <p:cNvPr id="9" name="Freeform 9"/>
            <p:cNvSpPr/>
            <p:nvPr/>
          </p:nvSpPr>
          <p:spPr>
            <a:xfrm>
              <a:off x="0" y="0"/>
              <a:ext cx="583071" cy="201819"/>
            </a:xfrm>
            <a:custGeom>
              <a:avLst/>
              <a:gdLst/>
              <a:ahLst/>
              <a:cxnLst/>
              <a:rect l="l" t="t" r="r" b="b"/>
              <a:pathLst>
                <a:path w="583071" h="201819">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a:ln cap="sq">
              <a:noFill/>
              <a:prstDash val="solid"/>
              <a:miter/>
            </a:ln>
          </p:spPr>
        </p:sp>
        <p:sp>
          <p:nvSpPr>
            <p:cNvPr id="10" name="TextBox 10"/>
            <p:cNvSpPr txBox="1"/>
            <p:nvPr/>
          </p:nvSpPr>
          <p:spPr>
            <a:xfrm>
              <a:off x="0" y="-66675"/>
              <a:ext cx="583071" cy="268494"/>
            </a:xfrm>
            <a:prstGeom prst="rect">
              <a:avLst/>
            </a:prstGeom>
          </p:spPr>
          <p:txBody>
            <a:bodyPr lIns="50800" tIns="50800" rIns="50800" bIns="50800" rtlCol="0" anchor="ctr"/>
            <a:lstStyle/>
            <a:p>
              <a:pPr algn="ctr">
                <a:lnSpc>
                  <a:spcPts val="3450"/>
                </a:lnSpc>
              </a:pPr>
              <a:endParaRPr/>
            </a:p>
          </p:txBody>
        </p:sp>
      </p:grpSp>
      <p:grpSp>
        <p:nvGrpSpPr>
          <p:cNvPr id="11" name="Group 11"/>
          <p:cNvGrpSpPr/>
          <p:nvPr/>
        </p:nvGrpSpPr>
        <p:grpSpPr>
          <a:xfrm>
            <a:off x="11204702" y="808418"/>
            <a:ext cx="2213848" cy="766281"/>
            <a:chOff x="0" y="0"/>
            <a:chExt cx="583071" cy="201819"/>
          </a:xfrm>
        </p:grpSpPr>
        <p:sp>
          <p:nvSpPr>
            <p:cNvPr id="12" name="Freeform 12"/>
            <p:cNvSpPr/>
            <p:nvPr/>
          </p:nvSpPr>
          <p:spPr>
            <a:xfrm>
              <a:off x="0" y="0"/>
              <a:ext cx="583071" cy="201819"/>
            </a:xfrm>
            <a:custGeom>
              <a:avLst/>
              <a:gdLst/>
              <a:ahLst/>
              <a:cxnLst/>
              <a:rect l="l" t="t" r="r" b="b"/>
              <a:pathLst>
                <a:path w="583071" h="201819">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001E2E"/>
            </a:solidFill>
            <a:ln w="38100" cap="sq">
              <a:solidFill>
                <a:srgbClr val="7AFFFF"/>
              </a:solidFill>
              <a:prstDash val="solid"/>
              <a:miter/>
            </a:ln>
          </p:spPr>
        </p:sp>
        <p:sp>
          <p:nvSpPr>
            <p:cNvPr id="13" name="TextBox 13"/>
            <p:cNvSpPr txBox="1"/>
            <p:nvPr/>
          </p:nvSpPr>
          <p:spPr>
            <a:xfrm>
              <a:off x="0" y="-66675"/>
              <a:ext cx="583071" cy="268494"/>
            </a:xfrm>
            <a:prstGeom prst="rect">
              <a:avLst/>
            </a:prstGeom>
          </p:spPr>
          <p:txBody>
            <a:bodyPr lIns="50800" tIns="50800" rIns="50800" bIns="50800" rtlCol="0" anchor="ctr"/>
            <a:lstStyle/>
            <a:p>
              <a:pPr algn="ctr">
                <a:lnSpc>
                  <a:spcPts val="3450"/>
                </a:lnSpc>
              </a:pPr>
              <a:endParaRPr/>
            </a:p>
          </p:txBody>
        </p:sp>
      </p:grpSp>
      <p:grpSp>
        <p:nvGrpSpPr>
          <p:cNvPr id="14" name="Group 14"/>
          <p:cNvGrpSpPr/>
          <p:nvPr/>
        </p:nvGrpSpPr>
        <p:grpSpPr>
          <a:xfrm>
            <a:off x="13576475" y="808418"/>
            <a:ext cx="2213848" cy="766281"/>
            <a:chOff x="0" y="0"/>
            <a:chExt cx="583071" cy="201819"/>
          </a:xfrm>
        </p:grpSpPr>
        <p:sp>
          <p:nvSpPr>
            <p:cNvPr id="15" name="Freeform 15"/>
            <p:cNvSpPr/>
            <p:nvPr/>
          </p:nvSpPr>
          <p:spPr>
            <a:xfrm>
              <a:off x="0" y="0"/>
              <a:ext cx="583071" cy="201819"/>
            </a:xfrm>
            <a:custGeom>
              <a:avLst/>
              <a:gdLst/>
              <a:ahLst/>
              <a:cxnLst/>
              <a:rect l="l" t="t" r="r" b="b"/>
              <a:pathLst>
                <a:path w="583071" h="201819">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id="16" name="TextBox 16"/>
            <p:cNvSpPr txBox="1"/>
            <p:nvPr/>
          </p:nvSpPr>
          <p:spPr>
            <a:xfrm>
              <a:off x="0" y="-66675"/>
              <a:ext cx="583071" cy="268494"/>
            </a:xfrm>
            <a:prstGeom prst="rect">
              <a:avLst/>
            </a:prstGeom>
          </p:spPr>
          <p:txBody>
            <a:bodyPr lIns="50800" tIns="50800" rIns="50800" bIns="50800" rtlCol="0" anchor="ctr"/>
            <a:lstStyle/>
            <a:p>
              <a:pPr algn="ctr">
                <a:lnSpc>
                  <a:spcPts val="3450"/>
                </a:lnSpc>
              </a:pPr>
              <a:endParaRPr/>
            </a:p>
          </p:txBody>
        </p:sp>
      </p:grpSp>
      <p:grpSp>
        <p:nvGrpSpPr>
          <p:cNvPr id="17" name="Group 17"/>
          <p:cNvGrpSpPr/>
          <p:nvPr/>
        </p:nvGrpSpPr>
        <p:grpSpPr>
          <a:xfrm>
            <a:off x="15948247" y="808418"/>
            <a:ext cx="2213848" cy="766281"/>
            <a:chOff x="0" y="0"/>
            <a:chExt cx="583071" cy="201819"/>
          </a:xfrm>
        </p:grpSpPr>
        <p:sp>
          <p:nvSpPr>
            <p:cNvPr id="18" name="Freeform 18"/>
            <p:cNvSpPr/>
            <p:nvPr/>
          </p:nvSpPr>
          <p:spPr>
            <a:xfrm>
              <a:off x="0" y="0"/>
              <a:ext cx="583071" cy="201819"/>
            </a:xfrm>
            <a:custGeom>
              <a:avLst/>
              <a:gdLst/>
              <a:ahLst/>
              <a:cxnLst/>
              <a:rect l="l" t="t" r="r" b="b"/>
              <a:pathLst>
                <a:path w="583071" h="201819">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id="19" name="TextBox 19"/>
            <p:cNvSpPr txBox="1"/>
            <p:nvPr/>
          </p:nvSpPr>
          <p:spPr>
            <a:xfrm>
              <a:off x="0" y="-66675"/>
              <a:ext cx="583071" cy="268494"/>
            </a:xfrm>
            <a:prstGeom prst="rect">
              <a:avLst/>
            </a:prstGeom>
          </p:spPr>
          <p:txBody>
            <a:bodyPr lIns="50800" tIns="50800" rIns="50800" bIns="50800" rtlCol="0" anchor="ctr"/>
            <a:lstStyle/>
            <a:p>
              <a:pPr algn="ctr">
                <a:lnSpc>
                  <a:spcPts val="3450"/>
                </a:lnSpc>
              </a:pPr>
              <a:endParaRPr/>
            </a:p>
          </p:txBody>
        </p:sp>
      </p:grpSp>
      <p:sp>
        <p:nvSpPr>
          <p:cNvPr id="20" name="TextBox 20"/>
          <p:cNvSpPr txBox="1"/>
          <p:nvPr/>
        </p:nvSpPr>
        <p:spPr>
          <a:xfrm>
            <a:off x="6534200" y="903293"/>
            <a:ext cx="2003454" cy="972252"/>
          </a:xfrm>
          <a:prstGeom prst="rect">
            <a:avLst/>
          </a:prstGeom>
        </p:spPr>
        <p:txBody>
          <a:bodyPr lIns="0" tIns="0" rIns="0" bIns="0" rtlCol="0" anchor="t">
            <a:spAutoFit/>
          </a:bodyPr>
          <a:lstStyle/>
          <a:p>
            <a:pPr algn="ctr">
              <a:lnSpc>
                <a:spcPts val="2600"/>
              </a:lnSpc>
            </a:pPr>
            <a:r>
              <a:rPr lang="en-US" sz="1733" b="1" spc="39">
                <a:solidFill>
                  <a:srgbClr val="7AFFFF"/>
                </a:solidFill>
                <a:latin typeface="Canva Sans Bold"/>
                <a:ea typeface="Canva Sans Bold"/>
                <a:cs typeface="Canva Sans Bold"/>
                <a:sym typeface="Canva Sans Bold"/>
              </a:rPr>
              <a:t>Problem Statement</a:t>
            </a:r>
          </a:p>
          <a:p>
            <a:pPr algn="ctr">
              <a:lnSpc>
                <a:spcPts val="2600"/>
              </a:lnSpc>
            </a:pPr>
            <a:endParaRPr lang="en-US" sz="1733" b="1" spc="39">
              <a:solidFill>
                <a:srgbClr val="7AFFFF"/>
              </a:solidFill>
              <a:latin typeface="Canva Sans Bold"/>
              <a:ea typeface="Canva Sans Bold"/>
              <a:cs typeface="Canva Sans Bold"/>
              <a:sym typeface="Canva Sans Bold"/>
            </a:endParaRPr>
          </a:p>
        </p:txBody>
      </p:sp>
      <p:sp>
        <p:nvSpPr>
          <p:cNvPr id="21" name="TextBox 21"/>
          <p:cNvSpPr txBox="1"/>
          <p:nvPr/>
        </p:nvSpPr>
        <p:spPr>
          <a:xfrm>
            <a:off x="8895394" y="1006774"/>
            <a:ext cx="2080358" cy="321945"/>
          </a:xfrm>
          <a:prstGeom prst="rect">
            <a:avLst/>
          </a:prstGeom>
        </p:spPr>
        <p:txBody>
          <a:bodyPr lIns="0" tIns="0" rIns="0" bIns="0" rtlCol="0" anchor="t">
            <a:spAutoFit/>
          </a:bodyPr>
          <a:lstStyle/>
          <a:p>
            <a:pPr algn="ctr">
              <a:lnSpc>
                <a:spcPts val="2700"/>
              </a:lnSpc>
            </a:pPr>
            <a:r>
              <a:rPr lang="en-US" sz="1800" b="1" spc="41">
                <a:solidFill>
                  <a:srgbClr val="7AFFFF"/>
                </a:solidFill>
                <a:latin typeface="Canva Sans Bold"/>
                <a:ea typeface="Canva Sans Bold"/>
                <a:cs typeface="Canva Sans Bold"/>
                <a:sym typeface="Canva Sans Bold"/>
              </a:rPr>
              <a:t>Abstract</a:t>
            </a:r>
          </a:p>
        </p:txBody>
      </p:sp>
      <p:sp>
        <p:nvSpPr>
          <p:cNvPr id="22" name="TextBox 22"/>
          <p:cNvSpPr txBox="1"/>
          <p:nvPr/>
        </p:nvSpPr>
        <p:spPr>
          <a:xfrm>
            <a:off x="11271447" y="1006774"/>
            <a:ext cx="2080358" cy="321945"/>
          </a:xfrm>
          <a:prstGeom prst="rect">
            <a:avLst/>
          </a:prstGeom>
        </p:spPr>
        <p:txBody>
          <a:bodyPr lIns="0" tIns="0" rIns="0" bIns="0" rtlCol="0" anchor="t">
            <a:spAutoFit/>
          </a:bodyPr>
          <a:lstStyle/>
          <a:p>
            <a:pPr algn="ctr">
              <a:lnSpc>
                <a:spcPts val="2700"/>
              </a:lnSpc>
            </a:pPr>
            <a:r>
              <a:rPr lang="en-US" sz="1800" b="1" spc="41">
                <a:solidFill>
                  <a:srgbClr val="7AFFFF"/>
                </a:solidFill>
                <a:latin typeface="Canva Sans Bold"/>
                <a:ea typeface="Canva Sans Bold"/>
                <a:cs typeface="Canva Sans Bold"/>
                <a:sym typeface="Canva Sans Bold"/>
              </a:rPr>
              <a:t>Methodology</a:t>
            </a:r>
          </a:p>
        </p:txBody>
      </p:sp>
      <p:sp>
        <p:nvSpPr>
          <p:cNvPr id="23" name="TextBox 23"/>
          <p:cNvSpPr txBox="1"/>
          <p:nvPr/>
        </p:nvSpPr>
        <p:spPr>
          <a:xfrm>
            <a:off x="16023553" y="1006774"/>
            <a:ext cx="2080358" cy="321945"/>
          </a:xfrm>
          <a:prstGeom prst="rect">
            <a:avLst/>
          </a:prstGeom>
        </p:spPr>
        <p:txBody>
          <a:bodyPr lIns="0" tIns="0" rIns="0" bIns="0" rtlCol="0" anchor="t">
            <a:spAutoFit/>
          </a:bodyPr>
          <a:lstStyle/>
          <a:p>
            <a:pPr algn="ctr">
              <a:lnSpc>
                <a:spcPts val="2700"/>
              </a:lnSpc>
            </a:pPr>
            <a:r>
              <a:rPr lang="en-US" sz="1800" b="1" spc="41">
                <a:solidFill>
                  <a:srgbClr val="7AFFFF"/>
                </a:solidFill>
                <a:latin typeface="Canva Sans Bold"/>
                <a:ea typeface="Canva Sans Bold"/>
                <a:cs typeface="Canva Sans Bold"/>
                <a:sym typeface="Canva Sans Bold"/>
              </a:rPr>
              <a:t>Conclusion</a:t>
            </a:r>
          </a:p>
        </p:txBody>
      </p:sp>
      <p:sp>
        <p:nvSpPr>
          <p:cNvPr id="24" name="TextBox 24"/>
          <p:cNvSpPr txBox="1"/>
          <p:nvPr/>
        </p:nvSpPr>
        <p:spPr>
          <a:xfrm>
            <a:off x="862068" y="1823620"/>
            <a:ext cx="12714407" cy="518160"/>
          </a:xfrm>
          <a:prstGeom prst="rect">
            <a:avLst/>
          </a:prstGeom>
        </p:spPr>
        <p:txBody>
          <a:bodyPr lIns="0" tIns="0" rIns="0" bIns="0" rtlCol="0" anchor="t">
            <a:spAutoFit/>
          </a:bodyPr>
          <a:lstStyle/>
          <a:p>
            <a:pPr algn="l">
              <a:lnSpc>
                <a:spcPts val="4349"/>
              </a:lnSpc>
            </a:pPr>
            <a:r>
              <a:rPr lang="en-US" sz="2899" b="1" spc="66">
                <a:solidFill>
                  <a:srgbClr val="FFFFFF"/>
                </a:solidFill>
                <a:latin typeface="Canva Sans Bold"/>
                <a:ea typeface="Canva Sans Bold"/>
                <a:cs typeface="Canva Sans Bold"/>
                <a:sym typeface="Canva Sans Bold"/>
              </a:rPr>
              <a:t>2) Data Analysis (Top 5)</a:t>
            </a:r>
          </a:p>
        </p:txBody>
      </p:sp>
      <p:sp>
        <p:nvSpPr>
          <p:cNvPr id="25" name="TextBox 25"/>
          <p:cNvSpPr txBox="1"/>
          <p:nvPr/>
        </p:nvSpPr>
        <p:spPr>
          <a:xfrm>
            <a:off x="1510133" y="2554532"/>
            <a:ext cx="15607463" cy="7093710"/>
          </a:xfrm>
          <a:prstGeom prst="rect">
            <a:avLst/>
          </a:prstGeom>
        </p:spPr>
        <p:txBody>
          <a:bodyPr lIns="0" tIns="0" rIns="0" bIns="0" rtlCol="0" anchor="t">
            <a:spAutoFit/>
          </a:bodyPr>
          <a:lstStyle/>
          <a:p>
            <a:pPr algn="l">
              <a:lnSpc>
                <a:spcPts val="3807"/>
              </a:lnSpc>
            </a:pPr>
            <a:r>
              <a:rPr lang="en-US" sz="2538" spc="58">
                <a:solidFill>
                  <a:srgbClr val="FF914D"/>
                </a:solidFill>
                <a:latin typeface="Canva Sans"/>
                <a:ea typeface="Canva Sans"/>
                <a:cs typeface="Canva Sans"/>
                <a:sym typeface="Canva Sans"/>
              </a:rPr>
              <a:t>(i) How many apps are there in each category and what’s their average install count?</a:t>
            </a:r>
          </a:p>
          <a:p>
            <a:pPr algn="l">
              <a:lnSpc>
                <a:spcPts val="3807"/>
              </a:lnSpc>
            </a:pPr>
            <a:r>
              <a:rPr lang="en-US" sz="2538" spc="58">
                <a:solidFill>
                  <a:srgbClr val="FFFFFF"/>
                </a:solidFill>
                <a:latin typeface="Canva Sans"/>
                <a:ea typeface="Canva Sans"/>
                <a:cs typeface="Canva Sans"/>
                <a:sym typeface="Canva Sans"/>
              </a:rPr>
              <a:t>     Insights: Which Category is best for to future app building</a:t>
            </a:r>
          </a:p>
          <a:p>
            <a:pPr algn="l">
              <a:lnSpc>
                <a:spcPts val="3807"/>
              </a:lnSpc>
            </a:pPr>
            <a:r>
              <a:rPr lang="en-US" sz="2538" spc="58">
                <a:solidFill>
                  <a:srgbClr val="FFFFFF"/>
                </a:solidFill>
                <a:latin typeface="Canva Sans"/>
                <a:ea typeface="Canva Sans"/>
                <a:cs typeface="Canva Sans"/>
                <a:sym typeface="Canva Sans"/>
              </a:rPr>
              <a:t>     Chart: Combo(Column + Area)</a:t>
            </a:r>
          </a:p>
          <a:p>
            <a:pPr algn="l">
              <a:lnSpc>
                <a:spcPts val="3807"/>
              </a:lnSpc>
            </a:pPr>
            <a:r>
              <a:rPr lang="en-US" sz="2538" spc="58">
                <a:solidFill>
                  <a:srgbClr val="FF914D"/>
                </a:solidFill>
                <a:latin typeface="Canva Sans"/>
                <a:ea typeface="Canva Sans"/>
                <a:cs typeface="Canva Sans"/>
                <a:sym typeface="Canva Sans"/>
              </a:rPr>
              <a:t>(ii)  Which content rating and category combination drives the most installs?</a:t>
            </a:r>
          </a:p>
          <a:p>
            <a:pPr algn="l">
              <a:lnSpc>
                <a:spcPts val="3807"/>
              </a:lnSpc>
            </a:pPr>
            <a:r>
              <a:rPr lang="en-US" sz="2538" spc="58">
                <a:solidFill>
                  <a:srgbClr val="FFFFFF"/>
                </a:solidFill>
                <a:latin typeface="Canva Sans"/>
                <a:ea typeface="Canva Sans"/>
                <a:cs typeface="Canva Sans"/>
                <a:sym typeface="Canva Sans"/>
              </a:rPr>
              <a:t>     Insights: Which is used to Identify the Target Audience by age (Adult, Teen, Everyone)</a:t>
            </a:r>
          </a:p>
          <a:p>
            <a:pPr algn="l">
              <a:lnSpc>
                <a:spcPts val="3807"/>
              </a:lnSpc>
            </a:pPr>
            <a:r>
              <a:rPr lang="en-US" sz="2538" spc="58">
                <a:solidFill>
                  <a:srgbClr val="FFFFFF"/>
                </a:solidFill>
                <a:latin typeface="Canva Sans"/>
                <a:ea typeface="Canva Sans"/>
                <a:cs typeface="Canva Sans"/>
                <a:sym typeface="Canva Sans"/>
              </a:rPr>
              <a:t>     Chart: Clustered Bar Chart</a:t>
            </a:r>
          </a:p>
          <a:p>
            <a:pPr algn="l">
              <a:lnSpc>
                <a:spcPts val="3807"/>
              </a:lnSpc>
            </a:pPr>
            <a:r>
              <a:rPr lang="en-US" sz="2538" spc="58">
                <a:solidFill>
                  <a:srgbClr val="FF914D"/>
                </a:solidFill>
                <a:latin typeface="Canva Sans"/>
                <a:ea typeface="Canva Sans"/>
                <a:cs typeface="Canva Sans"/>
                <a:sym typeface="Canva Sans"/>
              </a:rPr>
              <a:t>(iii) What is the average rating for each app category over the year?</a:t>
            </a:r>
          </a:p>
          <a:p>
            <a:pPr algn="l">
              <a:lnSpc>
                <a:spcPts val="3807"/>
              </a:lnSpc>
            </a:pPr>
            <a:r>
              <a:rPr lang="en-US" sz="2538" spc="58">
                <a:solidFill>
                  <a:srgbClr val="FFFFFF"/>
                </a:solidFill>
                <a:latin typeface="Canva Sans"/>
                <a:ea typeface="Canva Sans"/>
                <a:cs typeface="Canva Sans"/>
                <a:sym typeface="Canva Sans"/>
              </a:rPr>
              <a:t>     Insights: How the Rating is Distributed Over a Year (Time Series)</a:t>
            </a:r>
          </a:p>
          <a:p>
            <a:pPr algn="l">
              <a:lnSpc>
                <a:spcPts val="3807"/>
              </a:lnSpc>
            </a:pPr>
            <a:r>
              <a:rPr lang="en-US" sz="2538" spc="58">
                <a:solidFill>
                  <a:srgbClr val="FFFFFF"/>
                </a:solidFill>
                <a:latin typeface="Canva Sans"/>
                <a:ea typeface="Canva Sans"/>
                <a:cs typeface="Canva Sans"/>
                <a:sym typeface="Canva Sans"/>
              </a:rPr>
              <a:t>     Chart: Line Chart</a:t>
            </a:r>
          </a:p>
          <a:p>
            <a:pPr algn="l">
              <a:lnSpc>
                <a:spcPts val="3807"/>
              </a:lnSpc>
            </a:pPr>
            <a:r>
              <a:rPr lang="en-US" sz="2538" spc="58">
                <a:solidFill>
                  <a:srgbClr val="FF914D"/>
                </a:solidFill>
                <a:latin typeface="Canva Sans"/>
                <a:ea typeface="Canva Sans"/>
                <a:cs typeface="Canva Sans"/>
                <a:sym typeface="Canva Sans"/>
              </a:rPr>
              <a:t>(iv) What is the app lifecycle App — from launch to out-of-market status?</a:t>
            </a:r>
          </a:p>
          <a:p>
            <a:pPr algn="l">
              <a:lnSpc>
                <a:spcPts val="3807"/>
              </a:lnSpc>
            </a:pPr>
            <a:r>
              <a:rPr lang="en-US" sz="2538" spc="58">
                <a:solidFill>
                  <a:srgbClr val="FFFFFF"/>
                </a:solidFill>
                <a:latin typeface="Canva Sans"/>
                <a:ea typeface="Canva Sans"/>
                <a:cs typeface="Canva Sans"/>
                <a:sym typeface="Canva Sans"/>
              </a:rPr>
              <a:t>     Insights: How the App turns to out-of-market</a:t>
            </a:r>
          </a:p>
          <a:p>
            <a:pPr algn="l">
              <a:lnSpc>
                <a:spcPts val="3807"/>
              </a:lnSpc>
            </a:pPr>
            <a:r>
              <a:rPr lang="en-US" sz="2538" spc="58">
                <a:solidFill>
                  <a:srgbClr val="FFFFFF"/>
                </a:solidFill>
                <a:latin typeface="Canva Sans"/>
                <a:ea typeface="Canva Sans"/>
                <a:cs typeface="Canva Sans"/>
                <a:sym typeface="Canva Sans"/>
              </a:rPr>
              <a:t>     Chart: Funnel</a:t>
            </a:r>
          </a:p>
          <a:p>
            <a:pPr algn="l">
              <a:lnSpc>
                <a:spcPts val="3807"/>
              </a:lnSpc>
            </a:pPr>
            <a:r>
              <a:rPr lang="en-US" sz="2538" spc="58">
                <a:solidFill>
                  <a:srgbClr val="FF914D"/>
                </a:solidFill>
                <a:latin typeface="Canva Sans"/>
                <a:ea typeface="Canva Sans"/>
                <a:cs typeface="Canva Sans"/>
                <a:sym typeface="Canva Sans"/>
              </a:rPr>
              <a:t>(v) How are app versions distributed across categories?</a:t>
            </a:r>
          </a:p>
          <a:p>
            <a:pPr algn="l">
              <a:lnSpc>
                <a:spcPts val="3807"/>
              </a:lnSpc>
            </a:pPr>
            <a:r>
              <a:rPr lang="en-US" sz="2538" spc="58">
                <a:solidFill>
                  <a:srgbClr val="FFFFFF"/>
                </a:solidFill>
                <a:latin typeface="Canva Sans"/>
                <a:ea typeface="Canva Sans"/>
                <a:cs typeface="Canva Sans"/>
                <a:sym typeface="Canva Sans"/>
              </a:rPr>
              <a:t>     Insights: Understands version fragmentation and maintenance status.</a:t>
            </a:r>
          </a:p>
          <a:p>
            <a:pPr algn="l">
              <a:lnSpc>
                <a:spcPts val="3807"/>
              </a:lnSpc>
            </a:pPr>
            <a:r>
              <a:rPr lang="en-US" sz="2538" spc="58">
                <a:solidFill>
                  <a:srgbClr val="FFFFFF"/>
                </a:solidFill>
                <a:latin typeface="Canva Sans"/>
                <a:ea typeface="Canva Sans"/>
                <a:cs typeface="Canva Sans"/>
                <a:sym typeface="Canva Sans"/>
              </a:rPr>
              <a:t>     Chart: Stacked Bar/ Pie chart</a:t>
            </a:r>
          </a:p>
        </p:txBody>
      </p:sp>
      <p:sp>
        <p:nvSpPr>
          <p:cNvPr id="26" name="TextBox 26"/>
          <p:cNvSpPr txBox="1"/>
          <p:nvPr/>
        </p:nvSpPr>
        <p:spPr>
          <a:xfrm>
            <a:off x="13647500" y="1006774"/>
            <a:ext cx="2080358" cy="321945"/>
          </a:xfrm>
          <a:prstGeom prst="rect">
            <a:avLst/>
          </a:prstGeom>
        </p:spPr>
        <p:txBody>
          <a:bodyPr lIns="0" tIns="0" rIns="0" bIns="0" rtlCol="0" anchor="t">
            <a:spAutoFit/>
          </a:bodyPr>
          <a:lstStyle/>
          <a:p>
            <a:pPr algn="ctr">
              <a:lnSpc>
                <a:spcPts val="2700"/>
              </a:lnSpc>
            </a:pPr>
            <a:r>
              <a:rPr lang="en-US" sz="1800" b="1" spc="41">
                <a:solidFill>
                  <a:srgbClr val="7AFFFF"/>
                </a:solidFill>
                <a:latin typeface="Canva Sans Bold"/>
                <a:ea typeface="Canva Sans Bold"/>
                <a:cs typeface="Canva Sans Bold"/>
                <a:sym typeface="Canva Sans Bold"/>
              </a:rPr>
              <a:t>Analysis Insights</a:t>
            </a: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121B"/>
        </a:solidFill>
        <a:effectLst/>
      </p:bgPr>
    </p:bg>
    <p:spTree>
      <p:nvGrpSpPr>
        <p:cNvPr id="1" name=""/>
        <p:cNvGrpSpPr/>
        <p:nvPr/>
      </p:nvGrpSpPr>
      <p:grpSpPr>
        <a:xfrm>
          <a:off x="0" y="0"/>
          <a:ext cx="0" cy="0"/>
          <a:chOff x="0" y="0"/>
          <a:chExt cx="0" cy="0"/>
        </a:xfrm>
      </p:grpSpPr>
      <p:sp>
        <p:nvSpPr>
          <p:cNvPr id="2" name="Freeform 2"/>
          <p:cNvSpPr/>
          <p:nvPr/>
        </p:nvSpPr>
        <p:spPr>
          <a:xfrm flipV="1">
            <a:off x="-3111598" y="4914258"/>
            <a:ext cx="10922401" cy="6732171"/>
          </a:xfrm>
          <a:custGeom>
            <a:avLst/>
            <a:gdLst/>
            <a:ahLst/>
            <a:cxnLst/>
            <a:rect l="l" t="t" r="r" b="b"/>
            <a:pathLst>
              <a:path w="10922401" h="6732171">
                <a:moveTo>
                  <a:pt x="0" y="6732170"/>
                </a:moveTo>
                <a:lnTo>
                  <a:pt x="10922401" y="6732170"/>
                </a:lnTo>
                <a:lnTo>
                  <a:pt x="10922401" y="0"/>
                </a:lnTo>
                <a:lnTo>
                  <a:pt x="0" y="0"/>
                </a:lnTo>
                <a:lnTo>
                  <a:pt x="0" y="673217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0447546" y="551379"/>
            <a:ext cx="10922401" cy="6732171"/>
          </a:xfrm>
          <a:custGeom>
            <a:avLst/>
            <a:gdLst/>
            <a:ahLst/>
            <a:cxnLst/>
            <a:rect l="l" t="t" r="r" b="b"/>
            <a:pathLst>
              <a:path w="10922401" h="6732171">
                <a:moveTo>
                  <a:pt x="10922400" y="0"/>
                </a:moveTo>
                <a:lnTo>
                  <a:pt x="0" y="0"/>
                </a:lnTo>
                <a:lnTo>
                  <a:pt x="0" y="6732171"/>
                </a:lnTo>
                <a:lnTo>
                  <a:pt x="10922400" y="6732171"/>
                </a:lnTo>
                <a:lnTo>
                  <a:pt x="109224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046209" y="969886"/>
            <a:ext cx="7315200" cy="443345"/>
          </a:xfrm>
          <a:custGeom>
            <a:avLst/>
            <a:gdLst/>
            <a:ahLst/>
            <a:cxnLst/>
            <a:rect l="l" t="t" r="r" b="b"/>
            <a:pathLst>
              <a:path w="7315200" h="443345">
                <a:moveTo>
                  <a:pt x="0" y="0"/>
                </a:moveTo>
                <a:lnTo>
                  <a:pt x="7315200" y="0"/>
                </a:lnTo>
                <a:lnTo>
                  <a:pt x="7315200" y="443346"/>
                </a:lnTo>
                <a:lnTo>
                  <a:pt x="0" y="4433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6461157" y="808418"/>
            <a:ext cx="2213848" cy="766281"/>
            <a:chOff x="0" y="0"/>
            <a:chExt cx="583071" cy="201819"/>
          </a:xfrm>
        </p:grpSpPr>
        <p:sp>
          <p:nvSpPr>
            <p:cNvPr id="6" name="Freeform 6"/>
            <p:cNvSpPr/>
            <p:nvPr/>
          </p:nvSpPr>
          <p:spPr>
            <a:xfrm>
              <a:off x="0" y="0"/>
              <a:ext cx="583071" cy="201819"/>
            </a:xfrm>
            <a:custGeom>
              <a:avLst/>
              <a:gdLst/>
              <a:ahLst/>
              <a:cxnLst/>
              <a:rect l="l" t="t" r="r" b="b"/>
              <a:pathLst>
                <a:path w="583071" h="201819">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a:ln cap="sq">
              <a:noFill/>
              <a:prstDash val="solid"/>
              <a:miter/>
            </a:ln>
          </p:spPr>
        </p:sp>
        <p:sp>
          <p:nvSpPr>
            <p:cNvPr id="7" name="TextBox 7"/>
            <p:cNvSpPr txBox="1"/>
            <p:nvPr/>
          </p:nvSpPr>
          <p:spPr>
            <a:xfrm>
              <a:off x="0" y="-66675"/>
              <a:ext cx="583071" cy="268494"/>
            </a:xfrm>
            <a:prstGeom prst="rect">
              <a:avLst/>
            </a:prstGeom>
          </p:spPr>
          <p:txBody>
            <a:bodyPr lIns="50800" tIns="50800" rIns="50800" bIns="50800" rtlCol="0" anchor="ctr"/>
            <a:lstStyle/>
            <a:p>
              <a:pPr algn="ctr">
                <a:lnSpc>
                  <a:spcPts val="3450"/>
                </a:lnSpc>
              </a:pPr>
              <a:endParaRPr/>
            </a:p>
          </p:txBody>
        </p:sp>
      </p:grpSp>
      <p:grpSp>
        <p:nvGrpSpPr>
          <p:cNvPr id="8" name="Group 8"/>
          <p:cNvGrpSpPr/>
          <p:nvPr/>
        </p:nvGrpSpPr>
        <p:grpSpPr>
          <a:xfrm>
            <a:off x="8832930" y="808418"/>
            <a:ext cx="2213848" cy="766281"/>
            <a:chOff x="0" y="0"/>
            <a:chExt cx="583071" cy="201819"/>
          </a:xfrm>
        </p:grpSpPr>
        <p:sp>
          <p:nvSpPr>
            <p:cNvPr id="9" name="Freeform 9"/>
            <p:cNvSpPr/>
            <p:nvPr/>
          </p:nvSpPr>
          <p:spPr>
            <a:xfrm>
              <a:off x="0" y="0"/>
              <a:ext cx="583071" cy="201819"/>
            </a:xfrm>
            <a:custGeom>
              <a:avLst/>
              <a:gdLst/>
              <a:ahLst/>
              <a:cxnLst/>
              <a:rect l="l" t="t" r="r" b="b"/>
              <a:pathLst>
                <a:path w="583071" h="201819">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a:ln cap="sq">
              <a:noFill/>
              <a:prstDash val="solid"/>
              <a:miter/>
            </a:ln>
          </p:spPr>
        </p:sp>
        <p:sp>
          <p:nvSpPr>
            <p:cNvPr id="10" name="TextBox 10"/>
            <p:cNvSpPr txBox="1"/>
            <p:nvPr/>
          </p:nvSpPr>
          <p:spPr>
            <a:xfrm>
              <a:off x="0" y="-66675"/>
              <a:ext cx="583071" cy="268494"/>
            </a:xfrm>
            <a:prstGeom prst="rect">
              <a:avLst/>
            </a:prstGeom>
          </p:spPr>
          <p:txBody>
            <a:bodyPr lIns="50800" tIns="50800" rIns="50800" bIns="50800" rtlCol="0" anchor="ctr"/>
            <a:lstStyle/>
            <a:p>
              <a:pPr algn="ctr">
                <a:lnSpc>
                  <a:spcPts val="3450"/>
                </a:lnSpc>
              </a:pPr>
              <a:endParaRPr/>
            </a:p>
          </p:txBody>
        </p:sp>
      </p:grpSp>
      <p:grpSp>
        <p:nvGrpSpPr>
          <p:cNvPr id="11" name="Group 11"/>
          <p:cNvGrpSpPr/>
          <p:nvPr/>
        </p:nvGrpSpPr>
        <p:grpSpPr>
          <a:xfrm>
            <a:off x="11204702" y="808418"/>
            <a:ext cx="2213848" cy="766281"/>
            <a:chOff x="0" y="0"/>
            <a:chExt cx="583071" cy="201819"/>
          </a:xfrm>
        </p:grpSpPr>
        <p:sp>
          <p:nvSpPr>
            <p:cNvPr id="12" name="Freeform 12"/>
            <p:cNvSpPr/>
            <p:nvPr/>
          </p:nvSpPr>
          <p:spPr>
            <a:xfrm>
              <a:off x="0" y="0"/>
              <a:ext cx="583071" cy="201819"/>
            </a:xfrm>
            <a:custGeom>
              <a:avLst/>
              <a:gdLst/>
              <a:ahLst/>
              <a:cxnLst/>
              <a:rect l="l" t="t" r="r" b="b"/>
              <a:pathLst>
                <a:path w="583071" h="201819">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001E2E"/>
            </a:solidFill>
            <a:ln w="38100" cap="sq">
              <a:solidFill>
                <a:srgbClr val="7AFFFF"/>
              </a:solidFill>
              <a:prstDash val="solid"/>
              <a:miter/>
            </a:ln>
          </p:spPr>
        </p:sp>
        <p:sp>
          <p:nvSpPr>
            <p:cNvPr id="13" name="TextBox 13"/>
            <p:cNvSpPr txBox="1"/>
            <p:nvPr/>
          </p:nvSpPr>
          <p:spPr>
            <a:xfrm>
              <a:off x="0" y="-66675"/>
              <a:ext cx="583071" cy="268494"/>
            </a:xfrm>
            <a:prstGeom prst="rect">
              <a:avLst/>
            </a:prstGeom>
          </p:spPr>
          <p:txBody>
            <a:bodyPr lIns="50800" tIns="50800" rIns="50800" bIns="50800" rtlCol="0" anchor="ctr"/>
            <a:lstStyle/>
            <a:p>
              <a:pPr algn="ctr">
                <a:lnSpc>
                  <a:spcPts val="3450"/>
                </a:lnSpc>
              </a:pPr>
              <a:endParaRPr/>
            </a:p>
          </p:txBody>
        </p:sp>
      </p:grpSp>
      <p:grpSp>
        <p:nvGrpSpPr>
          <p:cNvPr id="14" name="Group 14"/>
          <p:cNvGrpSpPr/>
          <p:nvPr/>
        </p:nvGrpSpPr>
        <p:grpSpPr>
          <a:xfrm>
            <a:off x="13576475" y="808418"/>
            <a:ext cx="2213848" cy="766281"/>
            <a:chOff x="0" y="0"/>
            <a:chExt cx="583071" cy="201819"/>
          </a:xfrm>
        </p:grpSpPr>
        <p:sp>
          <p:nvSpPr>
            <p:cNvPr id="15" name="Freeform 15"/>
            <p:cNvSpPr/>
            <p:nvPr/>
          </p:nvSpPr>
          <p:spPr>
            <a:xfrm>
              <a:off x="0" y="0"/>
              <a:ext cx="583071" cy="201819"/>
            </a:xfrm>
            <a:custGeom>
              <a:avLst/>
              <a:gdLst/>
              <a:ahLst/>
              <a:cxnLst/>
              <a:rect l="l" t="t" r="r" b="b"/>
              <a:pathLst>
                <a:path w="583071" h="201819">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id="16" name="TextBox 16"/>
            <p:cNvSpPr txBox="1"/>
            <p:nvPr/>
          </p:nvSpPr>
          <p:spPr>
            <a:xfrm>
              <a:off x="0" y="-66675"/>
              <a:ext cx="583071" cy="268494"/>
            </a:xfrm>
            <a:prstGeom prst="rect">
              <a:avLst/>
            </a:prstGeom>
          </p:spPr>
          <p:txBody>
            <a:bodyPr lIns="50800" tIns="50800" rIns="50800" bIns="50800" rtlCol="0" anchor="ctr"/>
            <a:lstStyle/>
            <a:p>
              <a:pPr algn="ctr">
                <a:lnSpc>
                  <a:spcPts val="3450"/>
                </a:lnSpc>
              </a:pPr>
              <a:endParaRPr/>
            </a:p>
          </p:txBody>
        </p:sp>
      </p:grpSp>
      <p:grpSp>
        <p:nvGrpSpPr>
          <p:cNvPr id="17" name="Group 17"/>
          <p:cNvGrpSpPr/>
          <p:nvPr/>
        </p:nvGrpSpPr>
        <p:grpSpPr>
          <a:xfrm>
            <a:off x="15948247" y="808418"/>
            <a:ext cx="2213848" cy="766281"/>
            <a:chOff x="0" y="0"/>
            <a:chExt cx="583071" cy="201819"/>
          </a:xfrm>
        </p:grpSpPr>
        <p:sp>
          <p:nvSpPr>
            <p:cNvPr id="18" name="Freeform 18"/>
            <p:cNvSpPr/>
            <p:nvPr/>
          </p:nvSpPr>
          <p:spPr>
            <a:xfrm>
              <a:off x="0" y="0"/>
              <a:ext cx="583071" cy="201819"/>
            </a:xfrm>
            <a:custGeom>
              <a:avLst/>
              <a:gdLst/>
              <a:ahLst/>
              <a:cxnLst/>
              <a:rect l="l" t="t" r="r" b="b"/>
              <a:pathLst>
                <a:path w="583071" h="201819">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id="19" name="TextBox 19"/>
            <p:cNvSpPr txBox="1"/>
            <p:nvPr/>
          </p:nvSpPr>
          <p:spPr>
            <a:xfrm>
              <a:off x="0" y="-66675"/>
              <a:ext cx="583071" cy="268494"/>
            </a:xfrm>
            <a:prstGeom prst="rect">
              <a:avLst/>
            </a:prstGeom>
          </p:spPr>
          <p:txBody>
            <a:bodyPr lIns="50800" tIns="50800" rIns="50800" bIns="50800" rtlCol="0" anchor="ctr"/>
            <a:lstStyle/>
            <a:p>
              <a:pPr algn="ctr">
                <a:lnSpc>
                  <a:spcPts val="3450"/>
                </a:lnSpc>
              </a:pPr>
              <a:endParaRPr/>
            </a:p>
          </p:txBody>
        </p:sp>
      </p:grpSp>
      <p:sp>
        <p:nvSpPr>
          <p:cNvPr id="20" name="Freeform 20"/>
          <p:cNvSpPr/>
          <p:nvPr/>
        </p:nvSpPr>
        <p:spPr>
          <a:xfrm>
            <a:off x="3154457" y="3201728"/>
            <a:ext cx="10766394" cy="6056572"/>
          </a:xfrm>
          <a:custGeom>
            <a:avLst/>
            <a:gdLst/>
            <a:ahLst/>
            <a:cxnLst/>
            <a:rect l="l" t="t" r="r" b="b"/>
            <a:pathLst>
              <a:path w="10766394" h="6056572">
                <a:moveTo>
                  <a:pt x="0" y="0"/>
                </a:moveTo>
                <a:lnTo>
                  <a:pt x="10766395" y="0"/>
                </a:lnTo>
                <a:lnTo>
                  <a:pt x="10766395" y="6056572"/>
                </a:lnTo>
                <a:lnTo>
                  <a:pt x="0" y="6056572"/>
                </a:lnTo>
                <a:lnTo>
                  <a:pt x="0" y="0"/>
                </a:lnTo>
                <a:close/>
              </a:path>
            </a:pathLst>
          </a:custGeom>
          <a:blipFill>
            <a:blip r:embed="rId6"/>
            <a:stretch>
              <a:fillRect/>
            </a:stretch>
          </a:blipFill>
        </p:spPr>
      </p:sp>
      <p:sp>
        <p:nvSpPr>
          <p:cNvPr id="21" name="TextBox 21"/>
          <p:cNvSpPr txBox="1"/>
          <p:nvPr/>
        </p:nvSpPr>
        <p:spPr>
          <a:xfrm>
            <a:off x="6534200" y="903293"/>
            <a:ext cx="2003454" cy="972252"/>
          </a:xfrm>
          <a:prstGeom prst="rect">
            <a:avLst/>
          </a:prstGeom>
        </p:spPr>
        <p:txBody>
          <a:bodyPr lIns="0" tIns="0" rIns="0" bIns="0" rtlCol="0" anchor="t">
            <a:spAutoFit/>
          </a:bodyPr>
          <a:lstStyle/>
          <a:p>
            <a:pPr algn="ctr">
              <a:lnSpc>
                <a:spcPts val="2600"/>
              </a:lnSpc>
            </a:pPr>
            <a:r>
              <a:rPr lang="en-US" sz="1733" b="1" spc="39">
                <a:solidFill>
                  <a:srgbClr val="7AFFFF"/>
                </a:solidFill>
                <a:latin typeface="Canva Sans Bold"/>
                <a:ea typeface="Canva Sans Bold"/>
                <a:cs typeface="Canva Sans Bold"/>
                <a:sym typeface="Canva Sans Bold"/>
              </a:rPr>
              <a:t>Problem Statement</a:t>
            </a:r>
          </a:p>
          <a:p>
            <a:pPr algn="ctr">
              <a:lnSpc>
                <a:spcPts val="2600"/>
              </a:lnSpc>
            </a:pPr>
            <a:endParaRPr lang="en-US" sz="1733" b="1" spc="39">
              <a:solidFill>
                <a:srgbClr val="7AFFFF"/>
              </a:solidFill>
              <a:latin typeface="Canva Sans Bold"/>
              <a:ea typeface="Canva Sans Bold"/>
              <a:cs typeface="Canva Sans Bold"/>
              <a:sym typeface="Canva Sans Bold"/>
            </a:endParaRPr>
          </a:p>
        </p:txBody>
      </p:sp>
      <p:sp>
        <p:nvSpPr>
          <p:cNvPr id="22" name="TextBox 22"/>
          <p:cNvSpPr txBox="1"/>
          <p:nvPr/>
        </p:nvSpPr>
        <p:spPr>
          <a:xfrm>
            <a:off x="8895394" y="1006774"/>
            <a:ext cx="2080358" cy="321945"/>
          </a:xfrm>
          <a:prstGeom prst="rect">
            <a:avLst/>
          </a:prstGeom>
        </p:spPr>
        <p:txBody>
          <a:bodyPr lIns="0" tIns="0" rIns="0" bIns="0" rtlCol="0" anchor="t">
            <a:spAutoFit/>
          </a:bodyPr>
          <a:lstStyle/>
          <a:p>
            <a:pPr algn="ctr">
              <a:lnSpc>
                <a:spcPts val="2700"/>
              </a:lnSpc>
            </a:pPr>
            <a:r>
              <a:rPr lang="en-US" sz="1800" b="1" spc="41">
                <a:solidFill>
                  <a:srgbClr val="7AFFFF"/>
                </a:solidFill>
                <a:latin typeface="Canva Sans Bold"/>
                <a:ea typeface="Canva Sans Bold"/>
                <a:cs typeface="Canva Sans Bold"/>
                <a:sym typeface="Canva Sans Bold"/>
              </a:rPr>
              <a:t>Abstract</a:t>
            </a:r>
          </a:p>
        </p:txBody>
      </p:sp>
      <p:sp>
        <p:nvSpPr>
          <p:cNvPr id="23" name="TextBox 23"/>
          <p:cNvSpPr txBox="1"/>
          <p:nvPr/>
        </p:nvSpPr>
        <p:spPr>
          <a:xfrm>
            <a:off x="11271447" y="1006774"/>
            <a:ext cx="2080358" cy="321945"/>
          </a:xfrm>
          <a:prstGeom prst="rect">
            <a:avLst/>
          </a:prstGeom>
        </p:spPr>
        <p:txBody>
          <a:bodyPr lIns="0" tIns="0" rIns="0" bIns="0" rtlCol="0" anchor="t">
            <a:spAutoFit/>
          </a:bodyPr>
          <a:lstStyle/>
          <a:p>
            <a:pPr algn="ctr">
              <a:lnSpc>
                <a:spcPts val="2700"/>
              </a:lnSpc>
            </a:pPr>
            <a:r>
              <a:rPr lang="en-US" sz="1800" b="1" spc="41">
                <a:solidFill>
                  <a:srgbClr val="7AFFFF"/>
                </a:solidFill>
                <a:latin typeface="Canva Sans Bold"/>
                <a:ea typeface="Canva Sans Bold"/>
                <a:cs typeface="Canva Sans Bold"/>
                <a:sym typeface="Canva Sans Bold"/>
              </a:rPr>
              <a:t>Methodology</a:t>
            </a:r>
          </a:p>
        </p:txBody>
      </p:sp>
      <p:sp>
        <p:nvSpPr>
          <p:cNvPr id="24" name="TextBox 24"/>
          <p:cNvSpPr txBox="1"/>
          <p:nvPr/>
        </p:nvSpPr>
        <p:spPr>
          <a:xfrm>
            <a:off x="16023553" y="1006774"/>
            <a:ext cx="2080358" cy="321945"/>
          </a:xfrm>
          <a:prstGeom prst="rect">
            <a:avLst/>
          </a:prstGeom>
        </p:spPr>
        <p:txBody>
          <a:bodyPr lIns="0" tIns="0" rIns="0" bIns="0" rtlCol="0" anchor="t">
            <a:spAutoFit/>
          </a:bodyPr>
          <a:lstStyle/>
          <a:p>
            <a:pPr algn="ctr">
              <a:lnSpc>
                <a:spcPts val="2700"/>
              </a:lnSpc>
            </a:pPr>
            <a:r>
              <a:rPr lang="en-US" sz="1800" b="1" spc="41">
                <a:solidFill>
                  <a:srgbClr val="7AFFFF"/>
                </a:solidFill>
                <a:latin typeface="Canva Sans Bold"/>
                <a:ea typeface="Canva Sans Bold"/>
                <a:cs typeface="Canva Sans Bold"/>
                <a:sym typeface="Canva Sans Bold"/>
              </a:rPr>
              <a:t>Conclusion</a:t>
            </a:r>
          </a:p>
        </p:txBody>
      </p:sp>
      <p:sp>
        <p:nvSpPr>
          <p:cNvPr id="25" name="TextBox 25"/>
          <p:cNvSpPr txBox="1"/>
          <p:nvPr/>
        </p:nvSpPr>
        <p:spPr>
          <a:xfrm>
            <a:off x="862068" y="1789820"/>
            <a:ext cx="12714407" cy="518160"/>
          </a:xfrm>
          <a:prstGeom prst="rect">
            <a:avLst/>
          </a:prstGeom>
        </p:spPr>
        <p:txBody>
          <a:bodyPr lIns="0" tIns="0" rIns="0" bIns="0" rtlCol="0" anchor="t">
            <a:spAutoFit/>
          </a:bodyPr>
          <a:lstStyle/>
          <a:p>
            <a:pPr algn="l">
              <a:lnSpc>
                <a:spcPts val="4349"/>
              </a:lnSpc>
            </a:pPr>
            <a:r>
              <a:rPr lang="en-US" sz="2899" b="1" spc="66">
                <a:solidFill>
                  <a:srgbClr val="FFFFFF"/>
                </a:solidFill>
                <a:latin typeface="Canva Sans Bold"/>
                <a:ea typeface="Canva Sans Bold"/>
                <a:cs typeface="Canva Sans Bold"/>
                <a:sym typeface="Canva Sans Bold"/>
              </a:rPr>
              <a:t>3) Visualization: (Using Power BI)</a:t>
            </a:r>
          </a:p>
        </p:txBody>
      </p:sp>
      <p:sp>
        <p:nvSpPr>
          <p:cNvPr id="26" name="TextBox 26"/>
          <p:cNvSpPr txBox="1"/>
          <p:nvPr/>
        </p:nvSpPr>
        <p:spPr>
          <a:xfrm>
            <a:off x="13647500" y="1006774"/>
            <a:ext cx="2080358" cy="321945"/>
          </a:xfrm>
          <a:prstGeom prst="rect">
            <a:avLst/>
          </a:prstGeom>
        </p:spPr>
        <p:txBody>
          <a:bodyPr lIns="0" tIns="0" rIns="0" bIns="0" rtlCol="0" anchor="t">
            <a:spAutoFit/>
          </a:bodyPr>
          <a:lstStyle/>
          <a:p>
            <a:pPr algn="ctr">
              <a:lnSpc>
                <a:spcPts val="2700"/>
              </a:lnSpc>
            </a:pPr>
            <a:r>
              <a:rPr lang="en-US" sz="1800" b="1" spc="41">
                <a:solidFill>
                  <a:srgbClr val="7AFFFF"/>
                </a:solidFill>
                <a:latin typeface="Canva Sans Bold"/>
                <a:ea typeface="Canva Sans Bold"/>
                <a:cs typeface="Canva Sans Bold"/>
                <a:sym typeface="Canva Sans Bold"/>
              </a:rPr>
              <a:t>Analysis Insights</a:t>
            </a:r>
          </a:p>
        </p:txBody>
      </p:sp>
      <p:sp>
        <p:nvSpPr>
          <p:cNvPr id="27" name="TextBox 27"/>
          <p:cNvSpPr txBox="1"/>
          <p:nvPr/>
        </p:nvSpPr>
        <p:spPr>
          <a:xfrm>
            <a:off x="1267447" y="2492705"/>
            <a:ext cx="12714407" cy="518160"/>
          </a:xfrm>
          <a:prstGeom prst="rect">
            <a:avLst/>
          </a:prstGeom>
        </p:spPr>
        <p:txBody>
          <a:bodyPr lIns="0" tIns="0" rIns="0" bIns="0" rtlCol="0" anchor="t">
            <a:spAutoFit/>
          </a:bodyPr>
          <a:lstStyle/>
          <a:p>
            <a:pPr algn="l">
              <a:lnSpc>
                <a:spcPts val="4349"/>
              </a:lnSpc>
            </a:pPr>
            <a:r>
              <a:rPr lang="en-US" sz="2899" b="1" spc="66">
                <a:solidFill>
                  <a:srgbClr val="FFFFFF"/>
                </a:solidFill>
                <a:latin typeface="Canva Sans Bold"/>
                <a:ea typeface="Canva Sans Bold"/>
                <a:cs typeface="Canva Sans Bold"/>
                <a:sym typeface="Canva Sans Bold"/>
              </a:rPr>
              <a:t>Page 1: App Analysis</a:t>
            </a:r>
          </a:p>
        </p:txBody>
      </p:sp>
      <p:sp>
        <p:nvSpPr>
          <p:cNvPr id="28" name="TextBox 28"/>
          <p:cNvSpPr txBox="1"/>
          <p:nvPr/>
        </p:nvSpPr>
        <p:spPr>
          <a:xfrm>
            <a:off x="331180" y="9448800"/>
            <a:ext cx="17625641" cy="486936"/>
          </a:xfrm>
          <a:prstGeom prst="rect">
            <a:avLst/>
          </a:prstGeom>
        </p:spPr>
        <p:txBody>
          <a:bodyPr lIns="0" tIns="0" rIns="0" bIns="0" rtlCol="0" anchor="t">
            <a:spAutoFit/>
          </a:bodyPr>
          <a:lstStyle/>
          <a:p>
            <a:pPr algn="l">
              <a:lnSpc>
                <a:spcPts val="4079"/>
              </a:lnSpc>
            </a:pPr>
            <a:r>
              <a:rPr lang="en-US" sz="2719" b="1" spc="62">
                <a:solidFill>
                  <a:srgbClr val="FFFFFF"/>
                </a:solidFill>
                <a:latin typeface="Canva Sans Bold"/>
                <a:ea typeface="Canva Sans Bold"/>
                <a:cs typeface="Canva Sans Bold"/>
                <a:sym typeface="Canva Sans Bold"/>
              </a:rPr>
              <a:t>Conclude: Which country have high installation, Age wise Installation, Which category need new app</a:t>
            </a: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121B"/>
        </a:solidFill>
        <a:effectLst/>
      </p:bgPr>
    </p:bg>
    <p:spTree>
      <p:nvGrpSpPr>
        <p:cNvPr id="1" name=""/>
        <p:cNvGrpSpPr/>
        <p:nvPr/>
      </p:nvGrpSpPr>
      <p:grpSpPr>
        <a:xfrm>
          <a:off x="0" y="0"/>
          <a:ext cx="0" cy="0"/>
          <a:chOff x="0" y="0"/>
          <a:chExt cx="0" cy="0"/>
        </a:xfrm>
      </p:grpSpPr>
      <p:sp>
        <p:nvSpPr>
          <p:cNvPr id="2" name="Freeform 2"/>
          <p:cNvSpPr/>
          <p:nvPr/>
        </p:nvSpPr>
        <p:spPr>
          <a:xfrm flipV="1">
            <a:off x="-3111598" y="4914258"/>
            <a:ext cx="10922401" cy="6732171"/>
          </a:xfrm>
          <a:custGeom>
            <a:avLst/>
            <a:gdLst/>
            <a:ahLst/>
            <a:cxnLst/>
            <a:rect l="l" t="t" r="r" b="b"/>
            <a:pathLst>
              <a:path w="10922401" h="6732171">
                <a:moveTo>
                  <a:pt x="0" y="6732170"/>
                </a:moveTo>
                <a:lnTo>
                  <a:pt x="10922401" y="6732170"/>
                </a:lnTo>
                <a:lnTo>
                  <a:pt x="10922401" y="0"/>
                </a:lnTo>
                <a:lnTo>
                  <a:pt x="0" y="0"/>
                </a:lnTo>
                <a:lnTo>
                  <a:pt x="0" y="673217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0447546" y="551379"/>
            <a:ext cx="10922401" cy="6732171"/>
          </a:xfrm>
          <a:custGeom>
            <a:avLst/>
            <a:gdLst/>
            <a:ahLst/>
            <a:cxnLst/>
            <a:rect l="l" t="t" r="r" b="b"/>
            <a:pathLst>
              <a:path w="10922401" h="6732171">
                <a:moveTo>
                  <a:pt x="10922400" y="0"/>
                </a:moveTo>
                <a:lnTo>
                  <a:pt x="0" y="0"/>
                </a:lnTo>
                <a:lnTo>
                  <a:pt x="0" y="6732171"/>
                </a:lnTo>
                <a:lnTo>
                  <a:pt x="10922400" y="6732171"/>
                </a:lnTo>
                <a:lnTo>
                  <a:pt x="109224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046209" y="969886"/>
            <a:ext cx="7315200" cy="443345"/>
          </a:xfrm>
          <a:custGeom>
            <a:avLst/>
            <a:gdLst/>
            <a:ahLst/>
            <a:cxnLst/>
            <a:rect l="l" t="t" r="r" b="b"/>
            <a:pathLst>
              <a:path w="7315200" h="443345">
                <a:moveTo>
                  <a:pt x="0" y="0"/>
                </a:moveTo>
                <a:lnTo>
                  <a:pt x="7315200" y="0"/>
                </a:lnTo>
                <a:lnTo>
                  <a:pt x="7315200" y="443346"/>
                </a:lnTo>
                <a:lnTo>
                  <a:pt x="0" y="4433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6461157" y="808418"/>
            <a:ext cx="2213848" cy="766281"/>
            <a:chOff x="0" y="0"/>
            <a:chExt cx="583071" cy="201819"/>
          </a:xfrm>
        </p:grpSpPr>
        <p:sp>
          <p:nvSpPr>
            <p:cNvPr id="6" name="Freeform 6"/>
            <p:cNvSpPr/>
            <p:nvPr/>
          </p:nvSpPr>
          <p:spPr>
            <a:xfrm>
              <a:off x="0" y="0"/>
              <a:ext cx="583071" cy="201819"/>
            </a:xfrm>
            <a:custGeom>
              <a:avLst/>
              <a:gdLst/>
              <a:ahLst/>
              <a:cxnLst/>
              <a:rect l="l" t="t" r="r" b="b"/>
              <a:pathLst>
                <a:path w="583071" h="201819">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a:ln cap="sq">
              <a:noFill/>
              <a:prstDash val="solid"/>
              <a:miter/>
            </a:ln>
          </p:spPr>
        </p:sp>
        <p:sp>
          <p:nvSpPr>
            <p:cNvPr id="7" name="TextBox 7"/>
            <p:cNvSpPr txBox="1"/>
            <p:nvPr/>
          </p:nvSpPr>
          <p:spPr>
            <a:xfrm>
              <a:off x="0" y="-66675"/>
              <a:ext cx="583071" cy="268494"/>
            </a:xfrm>
            <a:prstGeom prst="rect">
              <a:avLst/>
            </a:prstGeom>
          </p:spPr>
          <p:txBody>
            <a:bodyPr lIns="50800" tIns="50800" rIns="50800" bIns="50800" rtlCol="0" anchor="ctr"/>
            <a:lstStyle/>
            <a:p>
              <a:pPr algn="ctr">
                <a:lnSpc>
                  <a:spcPts val="3450"/>
                </a:lnSpc>
              </a:pPr>
              <a:endParaRPr/>
            </a:p>
          </p:txBody>
        </p:sp>
      </p:grpSp>
      <p:grpSp>
        <p:nvGrpSpPr>
          <p:cNvPr id="8" name="Group 8"/>
          <p:cNvGrpSpPr/>
          <p:nvPr/>
        </p:nvGrpSpPr>
        <p:grpSpPr>
          <a:xfrm>
            <a:off x="8832930" y="808418"/>
            <a:ext cx="2213848" cy="766281"/>
            <a:chOff x="0" y="0"/>
            <a:chExt cx="583071" cy="201819"/>
          </a:xfrm>
        </p:grpSpPr>
        <p:sp>
          <p:nvSpPr>
            <p:cNvPr id="9" name="Freeform 9"/>
            <p:cNvSpPr/>
            <p:nvPr/>
          </p:nvSpPr>
          <p:spPr>
            <a:xfrm>
              <a:off x="0" y="0"/>
              <a:ext cx="583071" cy="201819"/>
            </a:xfrm>
            <a:custGeom>
              <a:avLst/>
              <a:gdLst/>
              <a:ahLst/>
              <a:cxnLst/>
              <a:rect l="l" t="t" r="r" b="b"/>
              <a:pathLst>
                <a:path w="583071" h="201819">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a:ln cap="sq">
              <a:noFill/>
              <a:prstDash val="solid"/>
              <a:miter/>
            </a:ln>
          </p:spPr>
        </p:sp>
        <p:sp>
          <p:nvSpPr>
            <p:cNvPr id="10" name="TextBox 10"/>
            <p:cNvSpPr txBox="1"/>
            <p:nvPr/>
          </p:nvSpPr>
          <p:spPr>
            <a:xfrm>
              <a:off x="0" y="-66675"/>
              <a:ext cx="583071" cy="268494"/>
            </a:xfrm>
            <a:prstGeom prst="rect">
              <a:avLst/>
            </a:prstGeom>
          </p:spPr>
          <p:txBody>
            <a:bodyPr lIns="50800" tIns="50800" rIns="50800" bIns="50800" rtlCol="0" anchor="ctr"/>
            <a:lstStyle/>
            <a:p>
              <a:pPr algn="ctr">
                <a:lnSpc>
                  <a:spcPts val="3450"/>
                </a:lnSpc>
              </a:pPr>
              <a:endParaRPr/>
            </a:p>
          </p:txBody>
        </p:sp>
      </p:grpSp>
      <p:grpSp>
        <p:nvGrpSpPr>
          <p:cNvPr id="11" name="Group 11"/>
          <p:cNvGrpSpPr/>
          <p:nvPr/>
        </p:nvGrpSpPr>
        <p:grpSpPr>
          <a:xfrm>
            <a:off x="11204702" y="808418"/>
            <a:ext cx="2213848" cy="766281"/>
            <a:chOff x="0" y="0"/>
            <a:chExt cx="583071" cy="201819"/>
          </a:xfrm>
        </p:grpSpPr>
        <p:sp>
          <p:nvSpPr>
            <p:cNvPr id="12" name="Freeform 12"/>
            <p:cNvSpPr/>
            <p:nvPr/>
          </p:nvSpPr>
          <p:spPr>
            <a:xfrm>
              <a:off x="0" y="0"/>
              <a:ext cx="583071" cy="201819"/>
            </a:xfrm>
            <a:custGeom>
              <a:avLst/>
              <a:gdLst/>
              <a:ahLst/>
              <a:cxnLst/>
              <a:rect l="l" t="t" r="r" b="b"/>
              <a:pathLst>
                <a:path w="583071" h="201819">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001E2E"/>
            </a:solidFill>
            <a:ln w="38100" cap="sq">
              <a:solidFill>
                <a:srgbClr val="7AFFFF"/>
              </a:solidFill>
              <a:prstDash val="solid"/>
              <a:miter/>
            </a:ln>
          </p:spPr>
        </p:sp>
        <p:sp>
          <p:nvSpPr>
            <p:cNvPr id="13" name="TextBox 13"/>
            <p:cNvSpPr txBox="1"/>
            <p:nvPr/>
          </p:nvSpPr>
          <p:spPr>
            <a:xfrm>
              <a:off x="0" y="-66675"/>
              <a:ext cx="583071" cy="268494"/>
            </a:xfrm>
            <a:prstGeom prst="rect">
              <a:avLst/>
            </a:prstGeom>
          </p:spPr>
          <p:txBody>
            <a:bodyPr lIns="50800" tIns="50800" rIns="50800" bIns="50800" rtlCol="0" anchor="ctr"/>
            <a:lstStyle/>
            <a:p>
              <a:pPr algn="ctr">
                <a:lnSpc>
                  <a:spcPts val="3450"/>
                </a:lnSpc>
              </a:pPr>
              <a:endParaRPr/>
            </a:p>
          </p:txBody>
        </p:sp>
      </p:grpSp>
      <p:grpSp>
        <p:nvGrpSpPr>
          <p:cNvPr id="14" name="Group 14"/>
          <p:cNvGrpSpPr/>
          <p:nvPr/>
        </p:nvGrpSpPr>
        <p:grpSpPr>
          <a:xfrm>
            <a:off x="13576475" y="808418"/>
            <a:ext cx="2213848" cy="766281"/>
            <a:chOff x="0" y="0"/>
            <a:chExt cx="583071" cy="201819"/>
          </a:xfrm>
        </p:grpSpPr>
        <p:sp>
          <p:nvSpPr>
            <p:cNvPr id="15" name="Freeform 15"/>
            <p:cNvSpPr/>
            <p:nvPr/>
          </p:nvSpPr>
          <p:spPr>
            <a:xfrm>
              <a:off x="0" y="0"/>
              <a:ext cx="583071" cy="201819"/>
            </a:xfrm>
            <a:custGeom>
              <a:avLst/>
              <a:gdLst/>
              <a:ahLst/>
              <a:cxnLst/>
              <a:rect l="l" t="t" r="r" b="b"/>
              <a:pathLst>
                <a:path w="583071" h="201819">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id="16" name="TextBox 16"/>
            <p:cNvSpPr txBox="1"/>
            <p:nvPr/>
          </p:nvSpPr>
          <p:spPr>
            <a:xfrm>
              <a:off x="0" y="-66675"/>
              <a:ext cx="583071" cy="268494"/>
            </a:xfrm>
            <a:prstGeom prst="rect">
              <a:avLst/>
            </a:prstGeom>
          </p:spPr>
          <p:txBody>
            <a:bodyPr lIns="50800" tIns="50800" rIns="50800" bIns="50800" rtlCol="0" anchor="ctr"/>
            <a:lstStyle/>
            <a:p>
              <a:pPr algn="ctr">
                <a:lnSpc>
                  <a:spcPts val="3450"/>
                </a:lnSpc>
              </a:pPr>
              <a:endParaRPr/>
            </a:p>
          </p:txBody>
        </p:sp>
      </p:grpSp>
      <p:grpSp>
        <p:nvGrpSpPr>
          <p:cNvPr id="17" name="Group 17"/>
          <p:cNvGrpSpPr/>
          <p:nvPr/>
        </p:nvGrpSpPr>
        <p:grpSpPr>
          <a:xfrm>
            <a:off x="15948247" y="808418"/>
            <a:ext cx="2213848" cy="766281"/>
            <a:chOff x="0" y="0"/>
            <a:chExt cx="583071" cy="201819"/>
          </a:xfrm>
        </p:grpSpPr>
        <p:sp>
          <p:nvSpPr>
            <p:cNvPr id="18" name="Freeform 18"/>
            <p:cNvSpPr/>
            <p:nvPr/>
          </p:nvSpPr>
          <p:spPr>
            <a:xfrm>
              <a:off x="0" y="0"/>
              <a:ext cx="583071" cy="201819"/>
            </a:xfrm>
            <a:custGeom>
              <a:avLst/>
              <a:gdLst/>
              <a:ahLst/>
              <a:cxnLst/>
              <a:rect l="l" t="t" r="r" b="b"/>
              <a:pathLst>
                <a:path w="583071" h="201819">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id="19" name="TextBox 19"/>
            <p:cNvSpPr txBox="1"/>
            <p:nvPr/>
          </p:nvSpPr>
          <p:spPr>
            <a:xfrm>
              <a:off x="0" y="-66675"/>
              <a:ext cx="583071" cy="268494"/>
            </a:xfrm>
            <a:prstGeom prst="rect">
              <a:avLst/>
            </a:prstGeom>
          </p:spPr>
          <p:txBody>
            <a:bodyPr lIns="50800" tIns="50800" rIns="50800" bIns="50800" rtlCol="0" anchor="ctr"/>
            <a:lstStyle/>
            <a:p>
              <a:pPr algn="ctr">
                <a:lnSpc>
                  <a:spcPts val="3450"/>
                </a:lnSpc>
              </a:pPr>
              <a:endParaRPr/>
            </a:p>
          </p:txBody>
        </p:sp>
      </p:grpSp>
      <p:sp>
        <p:nvSpPr>
          <p:cNvPr id="20" name="Freeform 20"/>
          <p:cNvSpPr/>
          <p:nvPr/>
        </p:nvSpPr>
        <p:spPr>
          <a:xfrm>
            <a:off x="2906291" y="2829648"/>
            <a:ext cx="11262727" cy="6321205"/>
          </a:xfrm>
          <a:custGeom>
            <a:avLst/>
            <a:gdLst/>
            <a:ahLst/>
            <a:cxnLst/>
            <a:rect l="l" t="t" r="r" b="b"/>
            <a:pathLst>
              <a:path w="11262727" h="6321205">
                <a:moveTo>
                  <a:pt x="0" y="0"/>
                </a:moveTo>
                <a:lnTo>
                  <a:pt x="11262727" y="0"/>
                </a:lnTo>
                <a:lnTo>
                  <a:pt x="11262727" y="6321206"/>
                </a:lnTo>
                <a:lnTo>
                  <a:pt x="0" y="6321206"/>
                </a:lnTo>
                <a:lnTo>
                  <a:pt x="0" y="0"/>
                </a:lnTo>
                <a:close/>
              </a:path>
            </a:pathLst>
          </a:custGeom>
          <a:blipFill>
            <a:blip r:embed="rId6"/>
            <a:stretch>
              <a:fillRect/>
            </a:stretch>
          </a:blipFill>
        </p:spPr>
      </p:sp>
      <p:sp>
        <p:nvSpPr>
          <p:cNvPr id="21" name="TextBox 21"/>
          <p:cNvSpPr txBox="1"/>
          <p:nvPr/>
        </p:nvSpPr>
        <p:spPr>
          <a:xfrm>
            <a:off x="6534200" y="903293"/>
            <a:ext cx="2003454" cy="972252"/>
          </a:xfrm>
          <a:prstGeom prst="rect">
            <a:avLst/>
          </a:prstGeom>
        </p:spPr>
        <p:txBody>
          <a:bodyPr lIns="0" tIns="0" rIns="0" bIns="0" rtlCol="0" anchor="t">
            <a:spAutoFit/>
          </a:bodyPr>
          <a:lstStyle/>
          <a:p>
            <a:pPr algn="ctr">
              <a:lnSpc>
                <a:spcPts val="2600"/>
              </a:lnSpc>
            </a:pPr>
            <a:r>
              <a:rPr lang="en-US" sz="1733" b="1" spc="39">
                <a:solidFill>
                  <a:srgbClr val="7AFFFF"/>
                </a:solidFill>
                <a:latin typeface="Canva Sans Bold"/>
                <a:ea typeface="Canva Sans Bold"/>
                <a:cs typeface="Canva Sans Bold"/>
                <a:sym typeface="Canva Sans Bold"/>
              </a:rPr>
              <a:t>Problem Statement</a:t>
            </a:r>
          </a:p>
          <a:p>
            <a:pPr algn="ctr">
              <a:lnSpc>
                <a:spcPts val="2600"/>
              </a:lnSpc>
            </a:pPr>
            <a:endParaRPr lang="en-US" sz="1733" b="1" spc="39">
              <a:solidFill>
                <a:srgbClr val="7AFFFF"/>
              </a:solidFill>
              <a:latin typeface="Canva Sans Bold"/>
              <a:ea typeface="Canva Sans Bold"/>
              <a:cs typeface="Canva Sans Bold"/>
              <a:sym typeface="Canva Sans Bold"/>
            </a:endParaRPr>
          </a:p>
        </p:txBody>
      </p:sp>
      <p:sp>
        <p:nvSpPr>
          <p:cNvPr id="22" name="TextBox 22"/>
          <p:cNvSpPr txBox="1"/>
          <p:nvPr/>
        </p:nvSpPr>
        <p:spPr>
          <a:xfrm>
            <a:off x="8895394" y="1006774"/>
            <a:ext cx="2080358" cy="321945"/>
          </a:xfrm>
          <a:prstGeom prst="rect">
            <a:avLst/>
          </a:prstGeom>
        </p:spPr>
        <p:txBody>
          <a:bodyPr lIns="0" tIns="0" rIns="0" bIns="0" rtlCol="0" anchor="t">
            <a:spAutoFit/>
          </a:bodyPr>
          <a:lstStyle/>
          <a:p>
            <a:pPr algn="ctr">
              <a:lnSpc>
                <a:spcPts val="2700"/>
              </a:lnSpc>
            </a:pPr>
            <a:r>
              <a:rPr lang="en-US" sz="1800" b="1" spc="41">
                <a:solidFill>
                  <a:srgbClr val="7AFFFF"/>
                </a:solidFill>
                <a:latin typeface="Canva Sans Bold"/>
                <a:ea typeface="Canva Sans Bold"/>
                <a:cs typeface="Canva Sans Bold"/>
                <a:sym typeface="Canva Sans Bold"/>
              </a:rPr>
              <a:t>Abstract</a:t>
            </a:r>
          </a:p>
        </p:txBody>
      </p:sp>
      <p:sp>
        <p:nvSpPr>
          <p:cNvPr id="23" name="TextBox 23"/>
          <p:cNvSpPr txBox="1"/>
          <p:nvPr/>
        </p:nvSpPr>
        <p:spPr>
          <a:xfrm>
            <a:off x="11271447" y="1006774"/>
            <a:ext cx="2080358" cy="321945"/>
          </a:xfrm>
          <a:prstGeom prst="rect">
            <a:avLst/>
          </a:prstGeom>
        </p:spPr>
        <p:txBody>
          <a:bodyPr lIns="0" tIns="0" rIns="0" bIns="0" rtlCol="0" anchor="t">
            <a:spAutoFit/>
          </a:bodyPr>
          <a:lstStyle/>
          <a:p>
            <a:pPr algn="ctr">
              <a:lnSpc>
                <a:spcPts val="2700"/>
              </a:lnSpc>
            </a:pPr>
            <a:r>
              <a:rPr lang="en-US" sz="1800" b="1" spc="41">
                <a:solidFill>
                  <a:srgbClr val="7AFFFF"/>
                </a:solidFill>
                <a:latin typeface="Canva Sans Bold"/>
                <a:ea typeface="Canva Sans Bold"/>
                <a:cs typeface="Canva Sans Bold"/>
                <a:sym typeface="Canva Sans Bold"/>
              </a:rPr>
              <a:t>Methodology</a:t>
            </a:r>
          </a:p>
        </p:txBody>
      </p:sp>
      <p:sp>
        <p:nvSpPr>
          <p:cNvPr id="24" name="TextBox 24"/>
          <p:cNvSpPr txBox="1"/>
          <p:nvPr/>
        </p:nvSpPr>
        <p:spPr>
          <a:xfrm>
            <a:off x="16023553" y="1006774"/>
            <a:ext cx="2080358" cy="321945"/>
          </a:xfrm>
          <a:prstGeom prst="rect">
            <a:avLst/>
          </a:prstGeom>
        </p:spPr>
        <p:txBody>
          <a:bodyPr lIns="0" tIns="0" rIns="0" bIns="0" rtlCol="0" anchor="t">
            <a:spAutoFit/>
          </a:bodyPr>
          <a:lstStyle/>
          <a:p>
            <a:pPr algn="ctr">
              <a:lnSpc>
                <a:spcPts val="2700"/>
              </a:lnSpc>
            </a:pPr>
            <a:r>
              <a:rPr lang="en-US" sz="1800" b="1" spc="41">
                <a:solidFill>
                  <a:srgbClr val="7AFFFF"/>
                </a:solidFill>
                <a:latin typeface="Canva Sans Bold"/>
                <a:ea typeface="Canva Sans Bold"/>
                <a:cs typeface="Canva Sans Bold"/>
                <a:sym typeface="Canva Sans Bold"/>
              </a:rPr>
              <a:t>Conclusion</a:t>
            </a:r>
          </a:p>
        </p:txBody>
      </p:sp>
      <p:sp>
        <p:nvSpPr>
          <p:cNvPr id="25" name="TextBox 25"/>
          <p:cNvSpPr txBox="1"/>
          <p:nvPr/>
        </p:nvSpPr>
        <p:spPr>
          <a:xfrm>
            <a:off x="13647500" y="1006774"/>
            <a:ext cx="2080358" cy="321945"/>
          </a:xfrm>
          <a:prstGeom prst="rect">
            <a:avLst/>
          </a:prstGeom>
        </p:spPr>
        <p:txBody>
          <a:bodyPr lIns="0" tIns="0" rIns="0" bIns="0" rtlCol="0" anchor="t">
            <a:spAutoFit/>
          </a:bodyPr>
          <a:lstStyle/>
          <a:p>
            <a:pPr algn="ctr">
              <a:lnSpc>
                <a:spcPts val="2700"/>
              </a:lnSpc>
            </a:pPr>
            <a:r>
              <a:rPr lang="en-US" sz="1800" b="1" spc="41">
                <a:solidFill>
                  <a:srgbClr val="7AFFFF"/>
                </a:solidFill>
                <a:latin typeface="Canva Sans Bold"/>
                <a:ea typeface="Canva Sans Bold"/>
                <a:cs typeface="Canva Sans Bold"/>
                <a:sym typeface="Canva Sans Bold"/>
              </a:rPr>
              <a:t>Analysis Insights</a:t>
            </a:r>
          </a:p>
        </p:txBody>
      </p:sp>
      <p:sp>
        <p:nvSpPr>
          <p:cNvPr id="26" name="TextBox 26"/>
          <p:cNvSpPr txBox="1"/>
          <p:nvPr/>
        </p:nvSpPr>
        <p:spPr>
          <a:xfrm>
            <a:off x="1453599" y="2005537"/>
            <a:ext cx="12714407" cy="518160"/>
          </a:xfrm>
          <a:prstGeom prst="rect">
            <a:avLst/>
          </a:prstGeom>
        </p:spPr>
        <p:txBody>
          <a:bodyPr lIns="0" tIns="0" rIns="0" bIns="0" rtlCol="0" anchor="t">
            <a:spAutoFit/>
          </a:bodyPr>
          <a:lstStyle/>
          <a:p>
            <a:pPr algn="l">
              <a:lnSpc>
                <a:spcPts val="4349"/>
              </a:lnSpc>
            </a:pPr>
            <a:r>
              <a:rPr lang="en-US" sz="2899" b="1" spc="66">
                <a:solidFill>
                  <a:srgbClr val="FFFFFF"/>
                </a:solidFill>
                <a:latin typeface="Canva Sans Bold"/>
                <a:ea typeface="Canva Sans Bold"/>
                <a:cs typeface="Canva Sans Bold"/>
                <a:sym typeface="Canva Sans Bold"/>
              </a:rPr>
              <a:t>Page 2: App insights</a:t>
            </a:r>
          </a:p>
        </p:txBody>
      </p:sp>
      <p:sp>
        <p:nvSpPr>
          <p:cNvPr id="27" name="TextBox 27"/>
          <p:cNvSpPr txBox="1"/>
          <p:nvPr/>
        </p:nvSpPr>
        <p:spPr>
          <a:xfrm>
            <a:off x="331180" y="9380604"/>
            <a:ext cx="17625641" cy="456456"/>
          </a:xfrm>
          <a:prstGeom prst="rect">
            <a:avLst/>
          </a:prstGeom>
        </p:spPr>
        <p:txBody>
          <a:bodyPr lIns="0" tIns="0" rIns="0" bIns="0" rtlCol="0" anchor="t">
            <a:spAutoFit/>
          </a:bodyPr>
          <a:lstStyle/>
          <a:p>
            <a:pPr algn="l">
              <a:lnSpc>
                <a:spcPts val="3779"/>
              </a:lnSpc>
            </a:pPr>
            <a:r>
              <a:rPr lang="en-US" sz="2519" b="1" spc="57">
                <a:solidFill>
                  <a:srgbClr val="FFFFFF"/>
                </a:solidFill>
                <a:latin typeface="Canva Sans Bold"/>
                <a:ea typeface="Canva Sans Bold"/>
                <a:cs typeface="Canva Sans Bold"/>
                <a:sym typeface="Canva Sans Bold"/>
              </a:rPr>
              <a:t>Conclude: Rating Time series by year, Top apps in Each category, Paid/free status, Current Version Check</a:t>
            </a:r>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1009</Words>
  <Application>Microsoft Office PowerPoint</Application>
  <PresentationFormat>Custom</PresentationFormat>
  <Paragraphs>144</Paragraphs>
  <Slides>14</Slides>
  <Notes>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14</vt:i4>
      </vt:variant>
    </vt:vector>
  </HeadingPairs>
  <TitlesOfParts>
    <vt:vector size="25" baseType="lpstr">
      <vt:lpstr>Garet Bold</vt:lpstr>
      <vt:lpstr>Arial</vt:lpstr>
      <vt:lpstr>Garet</vt:lpstr>
      <vt:lpstr>Canva Sans Italics</vt:lpstr>
      <vt:lpstr>Canva Sans</vt:lpstr>
      <vt:lpstr>Garet Ultra-Bold</vt:lpstr>
      <vt:lpstr>Calibri</vt:lpstr>
      <vt:lpstr>Canva Sans Bold</vt:lpstr>
      <vt:lpstr>TT Autonomous Bold</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Navy Light Green Futuristic Technology Group Project Presentation</dc:title>
  <cp:lastModifiedBy>Darshana P</cp:lastModifiedBy>
  <cp:revision>2</cp:revision>
  <dcterms:created xsi:type="dcterms:W3CDTF">2006-08-16T00:00:00Z</dcterms:created>
  <dcterms:modified xsi:type="dcterms:W3CDTF">2025-05-22T04:06:40Z</dcterms:modified>
  <dc:identifier>DAGn-UMRUr0</dc:identifier>
</cp:coreProperties>
</file>